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0"/>
  </p:notesMasterIdLst>
  <p:handoutMasterIdLst>
    <p:handoutMasterId r:id="rId11"/>
  </p:handoutMasterIdLst>
  <p:sldIdLst>
    <p:sldId id="411" r:id="rId2"/>
    <p:sldId id="434" r:id="rId3"/>
    <p:sldId id="436" r:id="rId4"/>
    <p:sldId id="435" r:id="rId5"/>
    <p:sldId id="437" r:id="rId6"/>
    <p:sldId id="438" r:id="rId7"/>
    <p:sldId id="439" r:id="rId8"/>
    <p:sldId id="440" r:id="rId9"/>
  </p:sldIdLst>
  <p:sldSz cx="9144000" cy="6858000" type="screen4x3"/>
  <p:notesSz cx="10234613" cy="70993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589">
          <p15:clr>
            <a:srgbClr val="A4A3A4"/>
          </p15:clr>
        </p15:guide>
        <p15:guide id="7" pos="725">
          <p15:clr>
            <a:srgbClr val="A4A3A4"/>
          </p15:clr>
        </p15:guide>
        <p15:guide id="8" pos="5148">
          <p15:clr>
            <a:srgbClr val="A4A3A4"/>
          </p15:clr>
        </p15:guide>
        <p15:guide id="9" pos="3742">
          <p15:clr>
            <a:srgbClr val="A4A3A4"/>
          </p15:clr>
        </p15:guide>
        <p15:guide id="10" pos="3560">
          <p15:clr>
            <a:srgbClr val="A4A3A4"/>
          </p15:clr>
        </p15:guide>
        <p15:guide id="11" pos="2789">
          <p15:clr>
            <a:srgbClr val="A4A3A4"/>
          </p15:clr>
        </p15:guide>
        <p15:guide id="12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DCA"/>
    <a:srgbClr val="007CD0"/>
    <a:srgbClr val="0089E6"/>
    <a:srgbClr val="A02F10"/>
    <a:srgbClr val="9F250D"/>
    <a:srgbClr val="0571BB"/>
    <a:srgbClr val="0374AD"/>
    <a:srgbClr val="037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7" autoAdjust="0"/>
    <p:restoredTop sz="94670" autoAdjust="0"/>
  </p:normalViewPr>
  <p:slideViewPr>
    <p:cSldViewPr snapToObjects="1">
      <p:cViewPr varScale="1">
        <p:scale>
          <a:sx n="90" d="100"/>
          <a:sy n="90" d="100"/>
        </p:scale>
        <p:origin x="1710" y="96"/>
      </p:cViewPr>
      <p:guideLst>
        <p:guide orient="horz" pos="2387"/>
        <p:guide orient="horz" pos="346"/>
        <p:guide orient="horz" pos="958"/>
        <p:guide orient="horz" pos="799"/>
        <p:guide orient="horz" pos="2160"/>
        <p:guide orient="horz" pos="3589"/>
        <p:guide pos="725"/>
        <p:guide pos="5148"/>
        <p:guide pos="3742"/>
        <p:guide pos="3560"/>
        <p:guide pos="2789"/>
        <p:guide pos="2971"/>
      </p:guideLst>
    </p:cSldViewPr>
  </p:slideViewPr>
  <p:outlineViewPr>
    <p:cViewPr>
      <p:scale>
        <a:sx n="33" d="100"/>
        <a:sy n="33" d="100"/>
      </p:scale>
      <p:origin x="0" y="139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852" y="-90"/>
      </p:cViewPr>
      <p:guideLst>
        <p:guide orient="horz" pos="2236"/>
        <p:guide pos="32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963" y="0"/>
            <a:ext cx="4437062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963" y="6742113"/>
            <a:ext cx="4437062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5FD9DBA-CE6D-4380-8C97-E33233DC47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9344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>
            <a:lvl1pPr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>
            <a:lvl1pPr algn="r"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56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3888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b" anchorCtr="0" compatLnSpc="1">
            <a:prstTxWarp prst="textNoShape">
              <a:avLst/>
            </a:prstTxWarp>
          </a:bodyPr>
          <a:lstStyle>
            <a:lvl1pPr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b" anchorCtr="0" compatLnSpc="1">
            <a:prstTxWarp prst="textNoShape">
              <a:avLst/>
            </a:prstTxWarp>
          </a:bodyPr>
          <a:lstStyle>
            <a:lvl1pPr algn="r"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89464C7-EC86-473E-ABFB-58F88D6EAB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2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A469-3AE4-412F-B990-744CE5849317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118D-DA26-47FF-8492-952C8EADB4C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76069581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F257-8E87-495F-B1A5-D68BC9B4E672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4DEE-18D6-4DD1-96F9-C45D8079D54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02146082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DDCB-B632-4869-8907-16FC9076BB36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4006-1363-478A-9E3F-E8C82BD18B4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13136158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 indent="0" algn="l" rtl="0" eaLnBrk="1" fontAlgn="base" hangingPunct="1">
              <a:spcBef>
                <a:spcPct val="0"/>
              </a:spcBef>
              <a:spcAft>
                <a:spcPct val="0"/>
              </a:spcAft>
              <a:defRPr lang="pl-PL" sz="3200" kern="1200" dirty="0">
                <a:solidFill>
                  <a:schemeClr val="tx1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9F0B-AB3E-4A30-9E67-967737505245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928A-E1FB-431E-91F2-6E3BF89F7C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489426672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B8F6-BB09-4F50-9ED1-C9E0CD7164DE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1614-5827-4DB1-8889-A60E49FF8B0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37428652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4FF4-6E16-400F-A09F-8D09F2D55F84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38FF-B81E-4280-832E-297BCCF4B85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84417078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2DB2-AD97-4548-AF86-58EF5F086B7F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DF33-3151-4262-A212-29F42EE14ED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65434769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E1B2-56CD-4704-A173-56F8E6E28CA5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9DD8-4DCF-4491-B363-A74A29898C7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41824629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9F9CA-8772-40FC-89BF-9741B9C190F2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B8BA-4577-4852-A608-8409AEB463B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22920984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E580-769C-4124-84A9-4A407D444586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485C-FE70-44A8-AD61-413338CD44A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90208239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B3BA-50EB-45A1-968B-833AC3C37878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1B8A-D3A6-43FA-BC60-4C47714CF0C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99150185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150938" y="549275"/>
            <a:ext cx="75358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150938" y="1520825"/>
            <a:ext cx="75358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03585B-653F-48FA-8DB2-954838D8ACD1}" type="datetime1">
              <a:rPr lang="en-US" altLang="pl-PL"/>
              <a:pPr>
                <a:defRPr/>
              </a:pPr>
              <a:t>3/1/2018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8040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DC0F8B-F23E-4F7E-BD20-28C4318BEC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05" r:id="rId3"/>
    <p:sldLayoutId id="2147483906" r:id="rId4"/>
    <p:sldLayoutId id="2147483907" r:id="rId5"/>
    <p:sldLayoutId id="2147483915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randomBar/>
  </p:transition>
  <p:timing>
    <p:tnLst>
      <p:par>
        <p:cTn id="1" dur="indefinite" restart="never" nodeType="tmRoot"/>
      </p:par>
    </p:tnLst>
  </p:timing>
  <p:hf hdr="0" ftr="0" dt="0"/>
  <p:txStyles>
    <p:titleStyle>
      <a:lvl1pPr indent="355600"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altLang="pl-PL" dirty="0" smtClean="0"/>
              <a:t>ERASMUS +  Zasady wymiany na </a:t>
            </a:r>
            <a:r>
              <a:rPr lang="pl-PL" altLang="pl-PL" dirty="0" smtClean="0"/>
              <a:t>W4</a:t>
            </a:r>
            <a:br>
              <a:rPr lang="pl-PL" altLang="pl-PL" dirty="0" smtClean="0"/>
            </a:br>
            <a:r>
              <a:rPr lang="pl-PL" altLang="pl-PL" sz="2800" dirty="0" smtClean="0"/>
              <a:t>(Rekrutacja 2018/19)</a:t>
            </a:r>
            <a:r>
              <a:rPr lang="pl-PL" altLang="pl-PL" dirty="0"/>
              <a:t/>
            </a:r>
            <a:br>
              <a:rPr lang="pl-PL" altLang="pl-PL" dirty="0"/>
            </a:br>
            <a:endParaRPr lang="pl-PL" altLang="pl-PL" dirty="0" smtClean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 smtClean="0">
                <a:solidFill>
                  <a:srgbClr val="898989"/>
                </a:solidFill>
              </a:rPr>
              <a:t>Dariusz CABAN</a:t>
            </a:r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50370E-D8A2-43AD-B76B-7A8CFBEF457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Etapy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smtClean="0"/>
              <a:t>Kwalifikacje wydziałowe</a:t>
            </a:r>
          </a:p>
          <a:p>
            <a:r>
              <a:rPr lang="pl-PL" altLang="pl-PL" sz="2400" dirty="0" smtClean="0"/>
              <a:t>Przygotowanie programu studiów</a:t>
            </a:r>
          </a:p>
          <a:p>
            <a:r>
              <a:rPr lang="pl-PL" altLang="pl-PL" sz="2400" dirty="0" smtClean="0"/>
              <a:t>Wyjazd</a:t>
            </a:r>
          </a:p>
          <a:p>
            <a:r>
              <a:rPr lang="pl-PL" altLang="pl-PL" sz="2400" dirty="0" smtClean="0"/>
              <a:t>Uznanie dorobku po powrocie</a:t>
            </a:r>
            <a:r>
              <a:rPr lang="pl-PL" altLang="pl-PL" dirty="0" smtClean="0"/>
              <a:t>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Kalendarz rekrutacji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smtClean="0"/>
              <a:t>Zebranie rozpoczynające rekrutację		22.02</a:t>
            </a:r>
          </a:p>
          <a:p>
            <a:r>
              <a:rPr lang="pl-PL" altLang="pl-PL" sz="2400" dirty="0" smtClean="0">
                <a:solidFill>
                  <a:srgbClr val="FF0000"/>
                </a:solidFill>
              </a:rPr>
              <a:t>Zakończenie naboru				08.03</a:t>
            </a:r>
          </a:p>
          <a:p>
            <a:r>
              <a:rPr lang="pl-PL" altLang="pl-PL" sz="2400" dirty="0" smtClean="0"/>
              <a:t>Skierowanie na egzamin językowy		09.03</a:t>
            </a:r>
          </a:p>
          <a:p>
            <a:r>
              <a:rPr lang="pl-PL" altLang="pl-PL" sz="2400" dirty="0" smtClean="0"/>
              <a:t>Egzaminy językowe				17.03</a:t>
            </a:r>
          </a:p>
          <a:p>
            <a:r>
              <a:rPr lang="pl-PL" altLang="pl-PL" sz="2400" dirty="0" smtClean="0"/>
              <a:t>Ostateczne wersje wniosków			21.03</a:t>
            </a:r>
          </a:p>
          <a:p>
            <a:r>
              <a:rPr lang="pl-PL" altLang="pl-PL" sz="2400" dirty="0" smtClean="0">
                <a:solidFill>
                  <a:srgbClr val="FF0000"/>
                </a:solidFill>
              </a:rPr>
              <a:t>Ogłoszenie listy zakwalifikowanych		23.03</a:t>
            </a:r>
          </a:p>
          <a:p>
            <a:r>
              <a:rPr lang="pl-PL" altLang="pl-PL" sz="2400" dirty="0" smtClean="0"/>
              <a:t>Zebranie uczelniane dot. przygotowania dokumentów					29.03</a:t>
            </a:r>
          </a:p>
          <a:p>
            <a:r>
              <a:rPr lang="pl-PL" altLang="pl-PL" sz="2400" dirty="0" smtClean="0"/>
              <a:t>Złożenie dokumentów w DWM		do	27.04</a:t>
            </a:r>
          </a:p>
          <a:p>
            <a:r>
              <a:rPr lang="pl-PL" altLang="pl-PL" sz="2400" dirty="0"/>
              <a:t> </a:t>
            </a:r>
            <a:r>
              <a:rPr lang="pl-PL" altLang="pl-PL" sz="2400" dirty="0" smtClean="0"/>
              <a:t> 		semestr letni			do	18.05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400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Kwalifikacje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altLang="pl-PL" sz="2400" dirty="0" smtClean="0"/>
              <a:t>Lista kandydatów</a:t>
            </a:r>
          </a:p>
          <a:p>
            <a:pPr lvl="1"/>
            <a:r>
              <a:rPr lang="pl-PL" altLang="pl-PL" sz="2200" dirty="0" smtClean="0"/>
              <a:t>Złożenie wniosku do pok. 108 C-5</a:t>
            </a:r>
          </a:p>
          <a:p>
            <a:pPr lvl="1"/>
            <a:r>
              <a:rPr lang="pl-PL" altLang="pl-PL" sz="2200" dirty="0" smtClean="0"/>
              <a:t>Wzór wniosku na portalu WEKA</a:t>
            </a:r>
          </a:p>
          <a:p>
            <a:r>
              <a:rPr lang="pl-PL" altLang="pl-PL" sz="2400" dirty="0" smtClean="0"/>
              <a:t>Lista osób skierowanych na egzamin językowy</a:t>
            </a:r>
          </a:p>
          <a:p>
            <a:pPr lvl="1"/>
            <a:r>
              <a:rPr lang="pl-PL" altLang="pl-PL" sz="2200" dirty="0" smtClean="0"/>
              <a:t>Tworzona na podstawie wniosków</a:t>
            </a:r>
          </a:p>
          <a:p>
            <a:r>
              <a:rPr lang="pl-PL" altLang="pl-PL" sz="2400" dirty="0" smtClean="0"/>
              <a:t>Przygotowanie list osób zakwalifikowanych na wyjazd</a:t>
            </a:r>
          </a:p>
          <a:p>
            <a:pPr lvl="1"/>
            <a:r>
              <a:rPr lang="pl-PL" altLang="pl-PL" sz="2200" dirty="0" smtClean="0"/>
              <a:t>Kryteria</a:t>
            </a:r>
          </a:p>
          <a:p>
            <a:pPr lvl="2"/>
            <a:r>
              <a:rPr lang="pl-PL" altLang="pl-PL" sz="2000" dirty="0" smtClean="0"/>
              <a:t>Średnia z 3 ostatnich semestrów (próg ~3,7)	x 2</a:t>
            </a:r>
          </a:p>
          <a:p>
            <a:pPr lvl="2"/>
            <a:r>
              <a:rPr lang="pl-PL" altLang="pl-PL" sz="2000" dirty="0" smtClean="0"/>
              <a:t>Ocena z języka				x 1</a:t>
            </a:r>
          </a:p>
          <a:p>
            <a:pPr lvl="2"/>
            <a:r>
              <a:rPr lang="pl-PL" altLang="pl-PL" sz="2000" dirty="0" smtClean="0"/>
              <a:t>Przygotowanie do wyjazdu			+ 3</a:t>
            </a:r>
          </a:p>
          <a:p>
            <a:pPr lvl="1"/>
            <a:r>
              <a:rPr lang="pl-PL" altLang="pl-PL" sz="2200" dirty="0" smtClean="0"/>
              <a:t>Listy tworzone na konkretne uczelnie</a:t>
            </a:r>
          </a:p>
          <a:p>
            <a:r>
              <a:rPr lang="pl-PL" altLang="pl-PL" dirty="0" smtClean="0"/>
              <a:t>Lista uczelni partnerskich na stronie DWM</a:t>
            </a:r>
          </a:p>
          <a:p>
            <a:r>
              <a:rPr lang="pl-PL" altLang="pl-PL" dirty="0" smtClean="0"/>
              <a:t>Nie można wyjechać w semestrze 7/I stopnia i 1/II stopnia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4008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Wniosek wyjazdowy</a:t>
            </a:r>
            <a:endParaRPr altLang="pl-PL" dirty="0" smtClean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1484784"/>
            <a:ext cx="3168352" cy="448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2067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Przygotowanie programu studiów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altLang="pl-PL" sz="2400" dirty="0" smtClean="0"/>
              <a:t>Indywidualny tok studiów (indywidualny program studiowania)</a:t>
            </a:r>
          </a:p>
          <a:p>
            <a:pPr lvl="1"/>
            <a:r>
              <a:rPr lang="pl-PL" altLang="pl-PL" sz="2200" dirty="0" smtClean="0"/>
              <a:t>Musi uwzględniać program studiów PWR</a:t>
            </a:r>
          </a:p>
          <a:p>
            <a:pPr lvl="1"/>
            <a:r>
              <a:rPr lang="pl-PL" altLang="pl-PL" sz="2200" dirty="0" smtClean="0"/>
              <a:t>Musi uwzględniać ofertę uczelni partnerskiej</a:t>
            </a:r>
          </a:p>
          <a:p>
            <a:pPr lvl="1"/>
            <a:r>
              <a:rPr lang="pl-PL" altLang="pl-PL" sz="2200" dirty="0" smtClean="0"/>
              <a:t>Musi spełniać kryteria formalne (ECTS)</a:t>
            </a:r>
          </a:p>
          <a:p>
            <a:pPr lvl="1"/>
            <a:r>
              <a:rPr lang="pl-PL" altLang="pl-PL" sz="2200" dirty="0" smtClean="0"/>
              <a:t>Musi spełniać kryteria merytoryczne (efekty kierunkowe)</a:t>
            </a:r>
          </a:p>
          <a:p>
            <a:r>
              <a:rPr lang="pl-PL" altLang="pl-PL" sz="2400" dirty="0" smtClean="0"/>
              <a:t>Zatwierdzenie IPS</a:t>
            </a:r>
          </a:p>
          <a:p>
            <a:pPr lvl="1"/>
            <a:r>
              <a:rPr lang="pl-PL" altLang="pl-PL" sz="2200" smtClean="0"/>
              <a:t>Opiekun IPS</a:t>
            </a:r>
            <a:endParaRPr lang="pl-PL" altLang="pl-PL" sz="2200" dirty="0" smtClean="0"/>
          </a:p>
          <a:p>
            <a:pPr lvl="1"/>
            <a:r>
              <a:rPr lang="pl-PL" altLang="pl-PL" sz="2200" dirty="0" smtClean="0"/>
              <a:t>Opiekun specjalności </a:t>
            </a:r>
          </a:p>
          <a:p>
            <a:pPr lvl="1"/>
            <a:r>
              <a:rPr lang="pl-PL" altLang="pl-PL" sz="2200" dirty="0" smtClean="0"/>
              <a:t>Prodziekan</a:t>
            </a:r>
          </a:p>
          <a:p>
            <a:r>
              <a:rPr lang="pl-PL" altLang="pl-PL" sz="2400" dirty="0" smtClean="0"/>
              <a:t>Learning Agreement i Application</a:t>
            </a:r>
          </a:p>
          <a:p>
            <a:r>
              <a:rPr lang="pl-PL" altLang="pl-PL" sz="2400" dirty="0" smtClean="0"/>
              <a:t>Zgoda Dziekana na wyjazd</a:t>
            </a:r>
          </a:p>
          <a:p>
            <a:pPr lvl="1"/>
            <a:r>
              <a:rPr lang="pl-PL" altLang="pl-PL" sz="2200" dirty="0" smtClean="0"/>
              <a:t>Po zaliczeniu semestru poprzedzającego wyjazd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1732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Wyjazd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smtClean="0"/>
              <a:t>Potwierdzenie z uczelni partnerskiej o przyjęciu</a:t>
            </a:r>
          </a:p>
          <a:p>
            <a:r>
              <a:rPr lang="pl-PL" altLang="pl-PL" sz="2400" dirty="0" smtClean="0"/>
              <a:t>Zgoda Dziekana na wyjazd</a:t>
            </a:r>
          </a:p>
          <a:p>
            <a:r>
              <a:rPr lang="pl-PL" altLang="pl-PL" sz="2400" dirty="0" smtClean="0"/>
              <a:t>Zapisy w Edukacja CL</a:t>
            </a:r>
          </a:p>
          <a:p>
            <a:pPr lvl="1"/>
            <a:r>
              <a:rPr lang="pl-PL" altLang="pl-PL" sz="2200" dirty="0" smtClean="0"/>
              <a:t>Wyłącznie na przedmioty realizowane w PWR</a:t>
            </a:r>
          </a:p>
          <a:p>
            <a:r>
              <a:rPr lang="pl-PL" altLang="pl-PL" sz="2400" dirty="0" smtClean="0"/>
              <a:t>Zmiany Learning Agreement</a:t>
            </a:r>
          </a:p>
          <a:p>
            <a:pPr lvl="1"/>
            <a:r>
              <a:rPr lang="pl-PL" altLang="pl-PL" sz="2200" dirty="0"/>
              <a:t>Wymagają </a:t>
            </a:r>
            <a:r>
              <a:rPr lang="pl-PL" altLang="pl-PL" sz="2200" dirty="0" smtClean="0"/>
              <a:t>zmian ITS</a:t>
            </a:r>
          </a:p>
          <a:p>
            <a:pPr lvl="1"/>
            <a:r>
              <a:rPr lang="pl-PL" altLang="pl-PL" sz="2200" dirty="0" smtClean="0"/>
              <a:t>Zmiany LA wymagają zgody Koordynatora PWR i uczelni partnerskiej</a:t>
            </a:r>
          </a:p>
          <a:p>
            <a:pPr lvl="1"/>
            <a:r>
              <a:rPr lang="pl-PL" altLang="pl-PL" sz="2200" dirty="0" smtClean="0"/>
              <a:t>Ostateczne zmiany ITS można dokonać po powrocie</a:t>
            </a:r>
          </a:p>
          <a:p>
            <a:r>
              <a:rPr lang="pl-PL" altLang="pl-PL" sz="2400" dirty="0" smtClean="0"/>
              <a:t>Przedmioty niezaliczone w uczelni partnerskiej </a:t>
            </a:r>
            <a:r>
              <a:rPr lang="pl-PL" altLang="pl-PL" dirty="0" smtClean="0"/>
              <a:t>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81500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Uznanie dorobku po powrocie</a:t>
            </a:r>
            <a:endParaRPr altLang="pl-PL" dirty="0" smtClean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 smtClean="0"/>
              <a:t>Wniosek o przepisanie ocen</a:t>
            </a:r>
          </a:p>
          <a:p>
            <a:pPr lvl="1"/>
            <a:r>
              <a:rPr lang="pl-PL" altLang="pl-PL" sz="2200" dirty="0" smtClean="0"/>
              <a:t>Na podstawie </a:t>
            </a:r>
            <a:r>
              <a:rPr lang="pl-PL" altLang="pl-PL" sz="2200" dirty="0" err="1" smtClean="0"/>
              <a:t>Transcript</a:t>
            </a:r>
            <a:r>
              <a:rPr lang="pl-PL" altLang="pl-PL" sz="2200" dirty="0" smtClean="0"/>
              <a:t> of </a:t>
            </a:r>
            <a:r>
              <a:rPr lang="pl-PL" altLang="pl-PL" sz="2200" dirty="0" err="1" smtClean="0"/>
              <a:t>Records</a:t>
            </a:r>
            <a:endParaRPr lang="pl-PL" altLang="pl-PL" sz="2200" dirty="0" smtClean="0"/>
          </a:p>
          <a:p>
            <a:pPr lvl="1"/>
            <a:r>
              <a:rPr lang="pl-PL" altLang="pl-PL" sz="2200" dirty="0" smtClean="0"/>
              <a:t>Zgodność z ITS</a:t>
            </a:r>
          </a:p>
          <a:p>
            <a:pPr lvl="1"/>
            <a:r>
              <a:rPr lang="pl-PL" altLang="pl-PL" sz="2200" dirty="0" smtClean="0"/>
              <a:t>Przeliczanie ocen</a:t>
            </a:r>
          </a:p>
          <a:p>
            <a:r>
              <a:rPr lang="pl-PL" altLang="pl-PL" sz="2400" dirty="0" smtClean="0"/>
              <a:t>Dalszy program studiowania</a:t>
            </a:r>
          </a:p>
          <a:p>
            <a:pPr lvl="1"/>
            <a:r>
              <a:rPr lang="pl-PL" altLang="pl-PL" sz="2200" dirty="0" smtClean="0"/>
              <a:t>Wszystkie przedmioty do zaliczenia w PWR po powrocie </a:t>
            </a:r>
            <a:r>
              <a:rPr lang="pl-PL" altLang="pl-PL" sz="2200" smtClean="0"/>
              <a:t>z wymiany</a:t>
            </a:r>
            <a:endParaRPr lang="pl-PL" altLang="pl-PL" sz="2200" dirty="0" smtClean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pl-PL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93428"/>
      </p:ext>
    </p:extLst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otyw_pwr_v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motyw_pwr_v2</Template>
  <TotalTime>5979</TotalTime>
  <Words>211</Words>
  <Application>Microsoft Office PowerPoint</Application>
  <PresentationFormat>Pokaz na ekranie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motyw_pwr_v2</vt:lpstr>
      <vt:lpstr>ERASMUS +  Zasady wymiany na W4 (Rekrutacja 2018/19) </vt:lpstr>
      <vt:lpstr>Etapy</vt:lpstr>
      <vt:lpstr>Kalendarz rekrutacji</vt:lpstr>
      <vt:lpstr>Kwalifikacje</vt:lpstr>
      <vt:lpstr>Wniosek wyjazdowy</vt:lpstr>
      <vt:lpstr>Przygotowanie programu studiów</vt:lpstr>
      <vt:lpstr>Wyjazd</vt:lpstr>
      <vt:lpstr>Uznanie dorobku po powrocie</vt:lpstr>
    </vt:vector>
  </TitlesOfParts>
  <Company>Pwr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Wczoraj, dziś i jutro  Politechniki Wrocławskiej</dc:title>
  <dc:creator>Katarzyna Kwiecińska</dc:creator>
  <cp:lastModifiedBy>Anna Kolman</cp:lastModifiedBy>
  <cp:revision>467</cp:revision>
  <dcterms:created xsi:type="dcterms:W3CDTF">2007-06-27T10:18:07Z</dcterms:created>
  <dcterms:modified xsi:type="dcterms:W3CDTF">2018-03-01T10:31:20Z</dcterms:modified>
</cp:coreProperties>
</file>