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0"/>
  </p:notesMasterIdLst>
  <p:handoutMasterIdLst>
    <p:handoutMasterId r:id="rId11"/>
  </p:handoutMasterIdLst>
  <p:sldIdLst>
    <p:sldId id="411" r:id="rId2"/>
    <p:sldId id="434" r:id="rId3"/>
    <p:sldId id="436" r:id="rId4"/>
    <p:sldId id="435" r:id="rId5"/>
    <p:sldId id="437" r:id="rId6"/>
    <p:sldId id="438" r:id="rId7"/>
    <p:sldId id="439" r:id="rId8"/>
    <p:sldId id="440" r:id="rId9"/>
  </p:sldIdLst>
  <p:sldSz cx="9144000" cy="6858000" type="screen4x3"/>
  <p:notesSz cx="10234613" cy="70993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>
          <p15:clr>
            <a:srgbClr val="A4A3A4"/>
          </p15:clr>
        </p15:guide>
        <p15:guide id="2" orient="horz" pos="346">
          <p15:clr>
            <a:srgbClr val="A4A3A4"/>
          </p15:clr>
        </p15:guide>
        <p15:guide id="3" orient="horz" pos="958">
          <p15:clr>
            <a:srgbClr val="A4A3A4"/>
          </p15:clr>
        </p15:guide>
        <p15:guide id="4" orient="horz" pos="799">
          <p15:clr>
            <a:srgbClr val="A4A3A4"/>
          </p15:clr>
        </p15:guide>
        <p15:guide id="5" orient="horz" pos="2160">
          <p15:clr>
            <a:srgbClr val="A4A3A4"/>
          </p15:clr>
        </p15:guide>
        <p15:guide id="6" orient="horz" pos="3589">
          <p15:clr>
            <a:srgbClr val="A4A3A4"/>
          </p15:clr>
        </p15:guide>
        <p15:guide id="7" pos="725">
          <p15:clr>
            <a:srgbClr val="A4A3A4"/>
          </p15:clr>
        </p15:guide>
        <p15:guide id="8" pos="5148">
          <p15:clr>
            <a:srgbClr val="A4A3A4"/>
          </p15:clr>
        </p15:guide>
        <p15:guide id="9" pos="3742">
          <p15:clr>
            <a:srgbClr val="A4A3A4"/>
          </p15:clr>
        </p15:guide>
        <p15:guide id="10" pos="3560">
          <p15:clr>
            <a:srgbClr val="A4A3A4"/>
          </p15:clr>
        </p15:guide>
        <p15:guide id="11" pos="2789">
          <p15:clr>
            <a:srgbClr val="A4A3A4"/>
          </p15:clr>
        </p15:guide>
        <p15:guide id="12" pos="297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>
          <p15:clr>
            <a:srgbClr val="A4A3A4"/>
          </p15:clr>
        </p15:guide>
        <p15:guide id="2" pos="32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6DCA"/>
    <a:srgbClr val="007CD0"/>
    <a:srgbClr val="0089E6"/>
    <a:srgbClr val="A02F10"/>
    <a:srgbClr val="9F250D"/>
    <a:srgbClr val="0571BB"/>
    <a:srgbClr val="0374AD"/>
    <a:srgbClr val="037F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267" autoAdjust="0"/>
    <p:restoredTop sz="94670" autoAdjust="0"/>
  </p:normalViewPr>
  <p:slideViewPr>
    <p:cSldViewPr snapToObjects="1">
      <p:cViewPr varScale="1">
        <p:scale>
          <a:sx n="78" d="100"/>
          <a:sy n="78" d="100"/>
        </p:scale>
        <p:origin x="459" y="45"/>
      </p:cViewPr>
      <p:guideLst>
        <p:guide orient="horz" pos="2387"/>
        <p:guide orient="horz" pos="346"/>
        <p:guide orient="horz" pos="958"/>
        <p:guide orient="horz" pos="799"/>
        <p:guide orient="horz" pos="2160"/>
        <p:guide orient="horz" pos="3589"/>
        <p:guide pos="725"/>
        <p:guide pos="5148"/>
        <p:guide pos="3742"/>
        <p:guide pos="3560"/>
        <p:guide pos="2789"/>
        <p:guide pos="2971"/>
      </p:guideLst>
    </p:cSldViewPr>
  </p:slideViewPr>
  <p:outlineViewPr>
    <p:cViewPr>
      <p:scale>
        <a:sx n="33" d="100"/>
        <a:sy n="33" d="100"/>
      </p:scale>
      <p:origin x="0" y="139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111" d="100"/>
          <a:sy n="111" d="100"/>
        </p:scale>
        <p:origin x="-852" y="-90"/>
      </p:cViewPr>
      <p:guideLst>
        <p:guide orient="horz" pos="2236"/>
        <p:guide pos="322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40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5963" y="0"/>
            <a:ext cx="4437062" cy="3540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59" tIns="47380" rIns="94759" bIns="47380" numCol="1" anchor="t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59" tIns="47380" rIns="94759" bIns="47380" numCol="1" anchor="b" anchorCtr="0" compatLnSpc="1">
            <a:prstTxWarp prst="textNoShape">
              <a:avLst/>
            </a:prstTxWarp>
          </a:bodyPr>
          <a:lstStyle>
            <a:lvl1pPr defTabSz="947738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5963" y="6742113"/>
            <a:ext cx="4437062" cy="3556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4759" tIns="47380" rIns="94759" bIns="47380" numCol="1" anchor="b" anchorCtr="0" compatLnSpc="1">
            <a:prstTxWarp prst="textNoShape">
              <a:avLst/>
            </a:prstTxWarp>
          </a:bodyPr>
          <a:lstStyle>
            <a:lvl1pPr algn="r" defTabSz="947738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35FD9DBA-CE6D-4380-8C97-E33233DC470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99344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103932" tIns="51966" rIns="103932" bIns="51966" numCol="1" anchor="t" anchorCtr="0" compatLnSpc="1">
            <a:prstTxWarp prst="textNoShape">
              <a:avLst/>
            </a:prstTxWarp>
          </a:bodyPr>
          <a:lstStyle>
            <a:lvl1pPr defTabSz="1039813" eaLnBrk="1" hangingPunct="1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5475" cy="3540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103932" tIns="51966" rIns="103932" bIns="51966" numCol="1" anchor="t" anchorCtr="0" compatLnSpc="1">
            <a:prstTxWarp prst="textNoShape">
              <a:avLst/>
            </a:prstTxWarp>
          </a:bodyPr>
          <a:lstStyle>
            <a:lvl1pPr algn="r" defTabSz="1039813" eaLnBrk="1" hangingPunct="1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3275" y="531813"/>
            <a:ext cx="3551238" cy="2663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2350" y="3371850"/>
            <a:ext cx="8189913" cy="31956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103932" tIns="51966" rIns="103932" bIns="519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174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2113"/>
            <a:ext cx="4433888" cy="3556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103932" tIns="51966" rIns="103932" bIns="51966" numCol="1" anchor="b" anchorCtr="0" compatLnSpc="1">
            <a:prstTxWarp prst="textNoShape">
              <a:avLst/>
            </a:prstTxWarp>
          </a:bodyPr>
          <a:lstStyle>
            <a:lvl1pPr defTabSz="1039813" eaLnBrk="1" hangingPunct="1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74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103932" tIns="51966" rIns="103932" bIns="51966" numCol="1" anchor="b" anchorCtr="0" compatLnSpc="1">
            <a:prstTxWarp prst="textNoShape">
              <a:avLst/>
            </a:prstTxWarp>
          </a:bodyPr>
          <a:lstStyle>
            <a:lvl1pPr algn="r" defTabSz="1039813" eaLnBrk="1" hangingPunct="1">
              <a:defRPr sz="1300" b="0">
                <a:latin typeface="Arial" charset="0"/>
              </a:defRPr>
            </a:lvl1pPr>
          </a:lstStyle>
          <a:p>
            <a:pPr>
              <a:defRPr/>
            </a:pPr>
            <a:fld id="{D89464C7-EC86-473E-ABFB-58F88D6EAB9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22487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0" y="333375"/>
            <a:ext cx="17018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EA469-3AE4-412F-B990-744CE5849317}" type="datetime1">
              <a:rPr lang="en-US" altLang="pl-PL"/>
              <a:pPr>
                <a:defRPr/>
              </a:pPr>
              <a:t>3/2/2021</a:t>
            </a:fld>
            <a:endParaRPr lang="en-US" alt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B118D-DA26-47FF-8492-952C8EADB4C6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076069581"/>
      </p:ext>
    </p:extLst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5F257-8E87-495F-B1A5-D68BC9B4E672}" type="datetime1">
              <a:rPr lang="en-US" altLang="pl-PL"/>
              <a:pPr>
                <a:defRPr/>
              </a:pPr>
              <a:t>3/2/2021</a:t>
            </a:fld>
            <a:endParaRPr lang="en-US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E4DEE-18D6-4DD1-96F9-C45D8079D545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902146082"/>
      </p:ext>
    </p:extLst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DDDCB-B632-4869-8907-16FC9076BB36}" type="datetime1">
              <a:rPr lang="en-US" altLang="pl-PL"/>
              <a:pPr>
                <a:defRPr/>
              </a:pPr>
              <a:t>3/2/2021</a:t>
            </a:fld>
            <a:endParaRPr lang="en-US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04006-1363-478A-9E3F-E8C82BD18B45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513136158"/>
      </p:ext>
    </p:extLst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0" y="333375"/>
            <a:ext cx="17018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lIns="0"/>
          <a:lstStyle>
            <a:lvl1pPr indent="0" algn="l" rtl="0" eaLnBrk="1" fontAlgn="base" hangingPunct="1">
              <a:spcBef>
                <a:spcPct val="0"/>
              </a:spcBef>
              <a:spcAft>
                <a:spcPct val="0"/>
              </a:spcAft>
              <a:defRPr lang="pl-PL" sz="3200" kern="1200" dirty="0">
                <a:solidFill>
                  <a:schemeClr val="tx1"/>
                </a:solidFill>
                <a:latin typeface="Trebuchet MS" pitchFamily="34" charset="0"/>
                <a:ea typeface="+mj-ea"/>
                <a:cs typeface="+mj-cs"/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69F0B-AB3E-4A30-9E67-967737505245}" type="datetime1">
              <a:rPr lang="en-US" altLang="pl-PL"/>
              <a:pPr>
                <a:defRPr/>
              </a:pPr>
              <a:t>3/2/2021</a:t>
            </a:fld>
            <a:endParaRPr lang="en-US" alt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9928A-E1FB-431E-91F2-6E3BF89F7CED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3489426672"/>
      </p:ext>
    </p:extLst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FB8F6-BB09-4F50-9ED1-C9E0CD7164DE}" type="datetime1">
              <a:rPr lang="en-US" altLang="pl-PL"/>
              <a:pPr>
                <a:defRPr/>
              </a:pPr>
              <a:t>3/2/2021</a:t>
            </a:fld>
            <a:endParaRPr lang="en-US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C1614-5827-4DB1-8889-A60E49FF8B08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337428652"/>
      </p:ext>
    </p:extLst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34FF4-6E16-400F-A09F-8D09F2D55F84}" type="datetime1">
              <a:rPr lang="en-US" altLang="pl-PL"/>
              <a:pPr>
                <a:defRPr/>
              </a:pPr>
              <a:t>3/2/2021</a:t>
            </a:fld>
            <a:endParaRPr lang="en-US" alt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438FF-B81E-4280-832E-297BCCF4B85E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084417078"/>
      </p:ext>
    </p:extLst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D2DB2-AD97-4548-AF86-58EF5F086B7F}" type="datetime1">
              <a:rPr lang="en-US" altLang="pl-PL"/>
              <a:pPr>
                <a:defRPr/>
              </a:pPr>
              <a:t>3/2/2021</a:t>
            </a:fld>
            <a:endParaRPr lang="en-US" alt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3DF33-3151-4262-A212-29F42EE14ED0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4165434769"/>
      </p:ext>
    </p:extLst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0" y="333375"/>
            <a:ext cx="17018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0E1B2-56CD-4704-A173-56F8E6E28CA5}" type="datetime1">
              <a:rPr lang="en-US" altLang="pl-PL"/>
              <a:pPr>
                <a:defRPr/>
              </a:pPr>
              <a:t>3/2/2021</a:t>
            </a:fld>
            <a:endParaRPr lang="en-US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59DD8-4DCF-4491-B363-A74A29898C75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941824629"/>
      </p:ext>
    </p:extLst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9F9CA-8772-40FC-89BF-9741B9C190F2}" type="datetime1">
              <a:rPr lang="en-US" altLang="pl-PL"/>
              <a:pPr>
                <a:defRPr/>
              </a:pPr>
              <a:t>3/2/2021</a:t>
            </a:fld>
            <a:endParaRPr lang="en-US" alt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FB8BA-4577-4852-A608-8409AEB463B7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222920984"/>
      </p:ext>
    </p:extLst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9E580-769C-4124-84A9-4A407D444586}" type="datetime1">
              <a:rPr lang="en-US" altLang="pl-PL"/>
              <a:pPr>
                <a:defRPr/>
              </a:pPr>
              <a:t>3/2/2021</a:t>
            </a:fld>
            <a:endParaRPr lang="en-US" alt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1485C-FE70-44A8-AD61-413338CD44AC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4190208239"/>
      </p:ext>
    </p:extLst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B3BA-50EB-45A1-968B-833AC3C37878}" type="datetime1">
              <a:rPr lang="en-US" altLang="pl-PL"/>
              <a:pPr>
                <a:defRPr/>
              </a:pPr>
              <a:t>3/2/2021</a:t>
            </a:fld>
            <a:endParaRPr lang="en-US" alt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C1B8A-D3A6-43FA-BC60-4C47714CF0CD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199150185"/>
      </p:ext>
    </p:extLst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1150938" y="549275"/>
            <a:ext cx="7535862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1150938" y="1520825"/>
            <a:ext cx="753586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003585B-653F-48FA-8DB2-954838D8ACD1}" type="datetime1">
              <a:rPr lang="en-US" altLang="pl-PL"/>
              <a:pPr>
                <a:defRPr/>
              </a:pPr>
              <a:t>3/2/2021</a:t>
            </a:fld>
            <a:endParaRPr lang="en-US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804025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BDC0F8B-F23E-4F7E-BD20-28C4318BECED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05" r:id="rId3"/>
    <p:sldLayoutId id="2147483906" r:id="rId4"/>
    <p:sldLayoutId id="2147483907" r:id="rId5"/>
    <p:sldLayoutId id="2147483915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transition>
    <p:randomBar/>
  </p:transition>
  <p:hf hdr="0" ftr="0" dt="0"/>
  <p:txStyles>
    <p:titleStyle>
      <a:lvl1pPr indent="355600"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indent="355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indent="355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indent="355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indent="355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indent="355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indent="355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indent="355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indent="355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altLang="pl-PL" dirty="0"/>
              <a:t>ERASMUS+  Zasady wymiany na W4</a:t>
            </a:r>
          </a:p>
        </p:txBody>
      </p:sp>
      <p:sp>
        <p:nvSpPr>
          <p:cNvPr id="512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altLang="pl-PL" dirty="0">
                <a:solidFill>
                  <a:srgbClr val="898989"/>
                </a:solidFill>
              </a:rPr>
              <a:t>Dariusz CABAN</a:t>
            </a:r>
          </a:p>
        </p:txBody>
      </p:sp>
      <p:sp>
        <p:nvSpPr>
          <p:cNvPr id="5124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50370E-D8A2-43AD-B76B-7A8CFBEF457D}" type="slidenum">
              <a:rPr lang="en-US" altLang="pl-PL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pl-PL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Etapy</a:t>
            </a:r>
            <a:endParaRPr altLang="pl-PL" dirty="0"/>
          </a:p>
        </p:txBody>
      </p:sp>
      <p:sp>
        <p:nvSpPr>
          <p:cNvPr id="6147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sz="2400" dirty="0"/>
              <a:t>Kwalifikacje wydziałowe</a:t>
            </a:r>
          </a:p>
          <a:p>
            <a:r>
              <a:rPr lang="pl-PL" altLang="pl-PL" sz="2400" dirty="0"/>
              <a:t>Przygotowanie programu studiów</a:t>
            </a:r>
          </a:p>
          <a:p>
            <a:r>
              <a:rPr lang="pl-PL" altLang="pl-PL" sz="2400" dirty="0"/>
              <a:t>Wyjazd</a:t>
            </a:r>
          </a:p>
          <a:p>
            <a:r>
              <a:rPr lang="pl-PL" altLang="pl-PL" sz="2400" dirty="0"/>
              <a:t>Uznanie dorobku po powrocie</a:t>
            </a:r>
            <a:r>
              <a:rPr lang="pl-PL" altLang="pl-PL" dirty="0"/>
              <a:t>	</a:t>
            </a:r>
          </a:p>
        </p:txBody>
      </p:sp>
      <p:sp>
        <p:nvSpPr>
          <p:cNvPr id="6148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1F19B1-F2FA-4E0A-8E10-4174DA2214ED}" type="slidenum">
              <a:rPr lang="en-US" altLang="pl-PL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pl-PL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Kalendarz rekrutacji 2021/22</a:t>
            </a:r>
            <a:endParaRPr altLang="pl-PL" dirty="0"/>
          </a:p>
        </p:txBody>
      </p:sp>
      <p:sp>
        <p:nvSpPr>
          <p:cNvPr id="6147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sz="2400" dirty="0"/>
              <a:t>Zebranie rozpoczynające rekrutację		28.01</a:t>
            </a:r>
          </a:p>
          <a:p>
            <a:r>
              <a:rPr lang="pl-PL" altLang="pl-PL" sz="2400" dirty="0">
                <a:solidFill>
                  <a:srgbClr val="FF0000"/>
                </a:solidFill>
              </a:rPr>
              <a:t>Zakończenie naboru				05.03</a:t>
            </a:r>
          </a:p>
          <a:p>
            <a:r>
              <a:rPr lang="pl-PL" altLang="pl-PL" sz="2400" dirty="0"/>
              <a:t>Skierowanie na egzamin językowy		08.03</a:t>
            </a:r>
          </a:p>
          <a:p>
            <a:r>
              <a:rPr lang="pl-PL" altLang="pl-PL" sz="2400" dirty="0"/>
              <a:t>Egzaminy językowe				</a:t>
            </a:r>
            <a:r>
              <a:rPr lang="pl-PL" altLang="pl-PL" sz="2400" dirty="0">
                <a:solidFill>
                  <a:srgbClr val="FF0000"/>
                </a:solidFill>
              </a:rPr>
              <a:t>13.03</a:t>
            </a:r>
          </a:p>
          <a:p>
            <a:r>
              <a:rPr lang="pl-PL" altLang="pl-PL" sz="2400" dirty="0"/>
              <a:t>Ostateczne wersje wniosków			18.03</a:t>
            </a:r>
          </a:p>
          <a:p>
            <a:r>
              <a:rPr lang="pl-PL" altLang="pl-PL" sz="2400" dirty="0">
                <a:solidFill>
                  <a:srgbClr val="FF0000"/>
                </a:solidFill>
              </a:rPr>
              <a:t>Ogłoszenie listy zakwalifikowanych		19.03</a:t>
            </a:r>
          </a:p>
          <a:p>
            <a:r>
              <a:rPr lang="pl-PL" altLang="pl-PL" sz="2400" dirty="0"/>
              <a:t>Zebranie uczelniane dot. przygotowania dokumentów					24.03</a:t>
            </a:r>
          </a:p>
          <a:p>
            <a:r>
              <a:rPr lang="pl-PL" altLang="pl-PL" sz="2400" dirty="0"/>
              <a:t>Złożenie dokumentów w IRC		do	28.04</a:t>
            </a:r>
          </a:p>
          <a:p>
            <a:r>
              <a:rPr lang="pl-PL" altLang="pl-PL" sz="2400" dirty="0"/>
              <a:t>  		semestr letni			do	14.05</a:t>
            </a:r>
          </a:p>
        </p:txBody>
      </p:sp>
      <p:sp>
        <p:nvSpPr>
          <p:cNvPr id="6148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1F19B1-F2FA-4E0A-8E10-4174DA2214ED}" type="slidenum">
              <a:rPr lang="en-US" altLang="pl-PL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pl-PL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44008"/>
      </p:ext>
    </p:extLst>
  </p:cSld>
  <p:clrMapOvr>
    <a:masterClrMapping/>
  </p:clrMapOvr>
  <p:transition>
    <p:randomBa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Kwalifikacje</a:t>
            </a:r>
            <a:endParaRPr altLang="pl-PL" dirty="0"/>
          </a:p>
        </p:txBody>
      </p:sp>
      <p:sp>
        <p:nvSpPr>
          <p:cNvPr id="6147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altLang="pl-PL" sz="2400" dirty="0"/>
              <a:t>Lista kandydatów</a:t>
            </a:r>
          </a:p>
          <a:p>
            <a:pPr lvl="1"/>
            <a:r>
              <a:rPr lang="pl-PL" altLang="pl-PL" sz="2200" dirty="0"/>
              <a:t>Złożenie wniosku anna.kolman@pwr.edu.pl</a:t>
            </a:r>
          </a:p>
          <a:p>
            <a:pPr lvl="1"/>
            <a:r>
              <a:rPr lang="pl-PL" altLang="pl-PL" sz="2200" dirty="0"/>
              <a:t>Wzór wniosku na portalu WEKA</a:t>
            </a:r>
          </a:p>
          <a:p>
            <a:r>
              <a:rPr lang="pl-PL" altLang="pl-PL" sz="2400" dirty="0"/>
              <a:t>Lista osób skierowanych na egzamin językowy</a:t>
            </a:r>
          </a:p>
          <a:p>
            <a:pPr lvl="1"/>
            <a:r>
              <a:rPr lang="pl-PL" altLang="pl-PL" sz="2200" dirty="0"/>
              <a:t>Tworzona na podstawie wniosków</a:t>
            </a:r>
          </a:p>
          <a:p>
            <a:r>
              <a:rPr lang="pl-PL" altLang="pl-PL" sz="2400" dirty="0"/>
              <a:t>Przygotowanie list osób zakwalifikowanych na wyjazd</a:t>
            </a:r>
          </a:p>
          <a:p>
            <a:pPr lvl="1"/>
            <a:r>
              <a:rPr lang="pl-PL" altLang="pl-PL" sz="2200" dirty="0"/>
              <a:t>Kryteria</a:t>
            </a:r>
          </a:p>
          <a:p>
            <a:pPr lvl="2"/>
            <a:r>
              <a:rPr lang="pl-PL" altLang="pl-PL" sz="2000" dirty="0"/>
              <a:t>Średnia z 3 ostatnich semestrów (próg ~3,7)	x 2</a:t>
            </a:r>
          </a:p>
          <a:p>
            <a:pPr lvl="2"/>
            <a:r>
              <a:rPr lang="pl-PL" altLang="pl-PL" sz="2000" dirty="0"/>
              <a:t>Ocena z języka				x 1</a:t>
            </a:r>
          </a:p>
          <a:p>
            <a:pPr lvl="2"/>
            <a:r>
              <a:rPr lang="pl-PL" altLang="pl-PL" sz="2000" dirty="0"/>
              <a:t>Przygotowanie do wyjazdu			+ 3</a:t>
            </a:r>
          </a:p>
          <a:p>
            <a:pPr lvl="1"/>
            <a:r>
              <a:rPr lang="pl-PL" altLang="pl-PL" sz="2200" dirty="0"/>
              <a:t>Listy tworzone na konkretne uczelnie</a:t>
            </a:r>
          </a:p>
          <a:p>
            <a:r>
              <a:rPr lang="pl-PL" altLang="pl-PL" dirty="0"/>
              <a:t>Lista uczelni partnerskich na stronie DWM</a:t>
            </a:r>
          </a:p>
          <a:p>
            <a:r>
              <a:rPr lang="pl-PL" altLang="pl-PL" dirty="0"/>
              <a:t>Nie można wyjechać w semestrze 7/I stopnia, trudno w 1/II stopnia	</a:t>
            </a:r>
          </a:p>
        </p:txBody>
      </p:sp>
      <p:sp>
        <p:nvSpPr>
          <p:cNvPr id="6148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1F19B1-F2FA-4E0A-8E10-4174DA2214ED}" type="slidenum">
              <a:rPr lang="en-US" altLang="pl-PL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pl-PL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44008"/>
      </p:ext>
    </p:extLst>
  </p:cSld>
  <p:clrMapOvr>
    <a:masterClrMapping/>
  </p:clrMapOvr>
  <p:transition>
    <p:randomBa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Wniosek wyjazdowy</a:t>
            </a:r>
            <a:endParaRPr altLang="pl-PL" dirty="0"/>
          </a:p>
        </p:txBody>
      </p:sp>
      <p:sp>
        <p:nvSpPr>
          <p:cNvPr id="6148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1F19B1-F2FA-4E0A-8E10-4174DA2214ED}" type="slidenum">
              <a:rPr lang="en-US" altLang="pl-PL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pl-PL" sz="1200">
              <a:solidFill>
                <a:srgbClr val="898989"/>
              </a:solidFill>
            </a:endParaRP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50AC4FDB-C1B0-4B95-BF69-F7824671F2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5" y="1268413"/>
            <a:ext cx="3600400" cy="4739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020673"/>
      </p:ext>
    </p:extLst>
  </p:cSld>
  <p:clrMapOvr>
    <a:masterClrMapping/>
  </p:clrMapOvr>
  <p:transition>
    <p:randomBa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Przygotowanie programu studiów</a:t>
            </a:r>
            <a:endParaRPr altLang="pl-PL" dirty="0"/>
          </a:p>
        </p:txBody>
      </p:sp>
      <p:sp>
        <p:nvSpPr>
          <p:cNvPr id="6147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altLang="pl-PL" sz="2400" dirty="0"/>
              <a:t>Indywidualny tok studiów (indywidualny program studiowania)</a:t>
            </a:r>
          </a:p>
          <a:p>
            <a:pPr lvl="1"/>
            <a:r>
              <a:rPr lang="pl-PL" altLang="pl-PL" sz="2200" dirty="0"/>
              <a:t>Musi uwzględniać program studiów PWR</a:t>
            </a:r>
          </a:p>
          <a:p>
            <a:pPr lvl="1"/>
            <a:r>
              <a:rPr lang="pl-PL" altLang="pl-PL" sz="2200" dirty="0"/>
              <a:t>Musi uwzględniać ofertę uczelni partnerskiej</a:t>
            </a:r>
          </a:p>
          <a:p>
            <a:pPr lvl="1"/>
            <a:r>
              <a:rPr lang="pl-PL" altLang="pl-PL" sz="2200" dirty="0"/>
              <a:t>Musi spełniać kryteria formalne (ECTS)</a:t>
            </a:r>
          </a:p>
          <a:p>
            <a:pPr lvl="1"/>
            <a:r>
              <a:rPr lang="pl-PL" altLang="pl-PL" sz="2200" dirty="0"/>
              <a:t>Musi spełniać kryteria merytoryczne (efekty kierunkowe)</a:t>
            </a:r>
          </a:p>
          <a:p>
            <a:r>
              <a:rPr lang="pl-PL" altLang="pl-PL" sz="2400" dirty="0"/>
              <a:t>Zatwierdzenie IPS</a:t>
            </a:r>
          </a:p>
          <a:p>
            <a:pPr lvl="1"/>
            <a:r>
              <a:rPr lang="pl-PL" altLang="pl-PL" sz="2200"/>
              <a:t>Opiekun IPS</a:t>
            </a:r>
            <a:endParaRPr lang="pl-PL" altLang="pl-PL" sz="2200" dirty="0"/>
          </a:p>
          <a:p>
            <a:pPr lvl="1"/>
            <a:r>
              <a:rPr lang="pl-PL" altLang="pl-PL" sz="2200" dirty="0"/>
              <a:t>Opiekun specjalności </a:t>
            </a:r>
          </a:p>
          <a:p>
            <a:pPr lvl="1"/>
            <a:r>
              <a:rPr lang="pl-PL" altLang="pl-PL" sz="2200" dirty="0"/>
              <a:t>Prodziekan</a:t>
            </a:r>
          </a:p>
          <a:p>
            <a:r>
              <a:rPr lang="pl-PL" altLang="pl-PL" sz="2400" dirty="0"/>
              <a:t>Learning Agreement i Application</a:t>
            </a:r>
          </a:p>
          <a:p>
            <a:r>
              <a:rPr lang="pl-PL" altLang="pl-PL" sz="2400" dirty="0"/>
              <a:t>Zgoda Dziekana na wyjazd</a:t>
            </a:r>
          </a:p>
          <a:p>
            <a:pPr lvl="1"/>
            <a:r>
              <a:rPr lang="pl-PL" altLang="pl-PL" sz="2200" dirty="0"/>
              <a:t>Po zaliczeniu semestru poprzedzającego wyjazd</a:t>
            </a:r>
          </a:p>
        </p:txBody>
      </p:sp>
      <p:sp>
        <p:nvSpPr>
          <p:cNvPr id="6148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1F19B1-F2FA-4E0A-8E10-4174DA2214ED}" type="slidenum">
              <a:rPr lang="en-US" altLang="pl-PL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pl-PL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717320"/>
      </p:ext>
    </p:extLst>
  </p:cSld>
  <p:clrMapOvr>
    <a:masterClrMapping/>
  </p:clrMapOvr>
  <p:transition>
    <p:randomBa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Wyjazd</a:t>
            </a:r>
            <a:endParaRPr altLang="pl-PL" dirty="0"/>
          </a:p>
        </p:txBody>
      </p:sp>
      <p:sp>
        <p:nvSpPr>
          <p:cNvPr id="6147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sz="2400" dirty="0"/>
              <a:t>Potwierdzenie z uczelni partnerskiej o przyjęciu</a:t>
            </a:r>
          </a:p>
          <a:p>
            <a:r>
              <a:rPr lang="pl-PL" altLang="pl-PL" sz="2400" dirty="0"/>
              <a:t>Zgoda Dziekana na wyjazd</a:t>
            </a:r>
          </a:p>
          <a:p>
            <a:r>
              <a:rPr lang="pl-PL" altLang="pl-PL" sz="2400" dirty="0"/>
              <a:t>Zapisy w JSOS</a:t>
            </a:r>
          </a:p>
          <a:p>
            <a:pPr lvl="1"/>
            <a:r>
              <a:rPr lang="pl-PL" altLang="pl-PL" sz="2200" dirty="0"/>
              <a:t>Wyłącznie na przedmioty realizowane w PWR</a:t>
            </a:r>
          </a:p>
          <a:p>
            <a:r>
              <a:rPr lang="pl-PL" altLang="pl-PL" sz="2400" dirty="0"/>
              <a:t>Zmiany Learning Agreement</a:t>
            </a:r>
          </a:p>
          <a:p>
            <a:pPr lvl="1"/>
            <a:r>
              <a:rPr lang="pl-PL" altLang="pl-PL" sz="2200" dirty="0"/>
              <a:t>Wymagają zmian IPS</a:t>
            </a:r>
          </a:p>
          <a:p>
            <a:pPr lvl="1"/>
            <a:r>
              <a:rPr lang="pl-PL" altLang="pl-PL" sz="2200" dirty="0"/>
              <a:t>Zmiany LA wymagają zgody Koordynatora PWR i uczelni partnerskiej</a:t>
            </a:r>
          </a:p>
          <a:p>
            <a:pPr lvl="1"/>
            <a:r>
              <a:rPr lang="pl-PL" altLang="pl-PL" sz="2200" dirty="0"/>
              <a:t>Ostateczne zmiany IPS można dokonać po powrocie</a:t>
            </a:r>
          </a:p>
          <a:p>
            <a:r>
              <a:rPr lang="pl-PL" altLang="pl-PL" sz="2400" dirty="0"/>
              <a:t>Przedmioty niezaliczone w uczelni partnerskiej </a:t>
            </a:r>
            <a:r>
              <a:rPr lang="pl-PL" altLang="pl-PL" dirty="0"/>
              <a:t>	</a:t>
            </a:r>
          </a:p>
        </p:txBody>
      </p:sp>
      <p:sp>
        <p:nvSpPr>
          <p:cNvPr id="6148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1F19B1-F2FA-4E0A-8E10-4174DA2214ED}" type="slidenum">
              <a:rPr lang="en-US" altLang="pl-PL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pl-PL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681500"/>
      </p:ext>
    </p:extLst>
  </p:cSld>
  <p:clrMapOvr>
    <a:masterClrMapping/>
  </p:clrMapOvr>
  <p:transition>
    <p:randomBa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Uznanie dorobku po powrocie</a:t>
            </a:r>
            <a:endParaRPr altLang="pl-PL" dirty="0"/>
          </a:p>
        </p:txBody>
      </p:sp>
      <p:sp>
        <p:nvSpPr>
          <p:cNvPr id="6147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sz="2400" dirty="0"/>
              <a:t>Wniosek o przepisanie ocen</a:t>
            </a:r>
          </a:p>
          <a:p>
            <a:pPr lvl="1"/>
            <a:r>
              <a:rPr lang="pl-PL" altLang="pl-PL" sz="2200" dirty="0"/>
              <a:t>Na podstawie </a:t>
            </a:r>
            <a:r>
              <a:rPr lang="pl-PL" altLang="pl-PL" sz="2200" dirty="0" err="1"/>
              <a:t>Transcript</a:t>
            </a:r>
            <a:r>
              <a:rPr lang="pl-PL" altLang="pl-PL" sz="2200" dirty="0"/>
              <a:t> of </a:t>
            </a:r>
            <a:r>
              <a:rPr lang="pl-PL" altLang="pl-PL" sz="2200" dirty="0" err="1"/>
              <a:t>Records</a:t>
            </a:r>
            <a:endParaRPr lang="pl-PL" altLang="pl-PL" sz="2200" dirty="0"/>
          </a:p>
          <a:p>
            <a:pPr lvl="1"/>
            <a:r>
              <a:rPr lang="pl-PL" altLang="pl-PL" sz="2200" dirty="0"/>
              <a:t>Zgodność z IPS</a:t>
            </a:r>
          </a:p>
          <a:p>
            <a:pPr lvl="1"/>
            <a:r>
              <a:rPr lang="pl-PL" altLang="pl-PL" sz="2200" dirty="0"/>
              <a:t>Przeliczanie ocen</a:t>
            </a:r>
          </a:p>
          <a:p>
            <a:r>
              <a:rPr lang="pl-PL" altLang="pl-PL" sz="2400" dirty="0"/>
              <a:t>Dalszy program studiowania</a:t>
            </a:r>
          </a:p>
          <a:p>
            <a:pPr lvl="1"/>
            <a:r>
              <a:rPr lang="pl-PL" altLang="pl-PL" sz="2200" dirty="0"/>
              <a:t>Wszystkie przedmioty do zaliczenia w PWR po powrocie z wymiany</a:t>
            </a:r>
          </a:p>
        </p:txBody>
      </p:sp>
      <p:sp>
        <p:nvSpPr>
          <p:cNvPr id="6148" name="Symbol zastępczy numeru slajd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1F19B1-F2FA-4E0A-8E10-4174DA2214ED}" type="slidenum">
              <a:rPr lang="en-US" altLang="pl-PL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pl-PL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493428"/>
      </p:ext>
    </p:extLst>
  </p:cSld>
  <p:clrMapOvr>
    <a:masterClrMapping/>
  </p:clrMapOvr>
  <p:transition>
    <p:randomBar/>
  </p:transition>
</p:sld>
</file>

<file path=ppt/theme/theme1.xml><?xml version="1.0" encoding="utf-8"?>
<a:theme xmlns:a="http://schemas.openxmlformats.org/drawingml/2006/main" name="motyw_pwr_v2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motyw_pwr_v2</Template>
  <TotalTime>6161</TotalTime>
  <Words>334</Words>
  <Application>Microsoft Office PowerPoint</Application>
  <PresentationFormat>Pokaz na ekranie (4:3)</PresentationFormat>
  <Paragraphs>70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motyw_pwr_v2</vt:lpstr>
      <vt:lpstr>ERASMUS+  Zasady wymiany na W4</vt:lpstr>
      <vt:lpstr>Etapy</vt:lpstr>
      <vt:lpstr>Kalendarz rekrutacji 2021/22</vt:lpstr>
      <vt:lpstr>Kwalifikacje</vt:lpstr>
      <vt:lpstr>Wniosek wyjazdowy</vt:lpstr>
      <vt:lpstr>Przygotowanie programu studiów</vt:lpstr>
      <vt:lpstr>Wyjazd</vt:lpstr>
      <vt:lpstr>Uznanie dorobku po powrocie</vt:lpstr>
    </vt:vector>
  </TitlesOfParts>
  <Company>Pwr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Wczoraj, dziś i jutro  Politechniki Wrocławskiej</dc:title>
  <dc:creator>Katarzyna Kwiecińska</dc:creator>
  <cp:lastModifiedBy>Dariusz Caban</cp:lastModifiedBy>
  <cp:revision>468</cp:revision>
  <dcterms:created xsi:type="dcterms:W3CDTF">2007-06-27T10:18:07Z</dcterms:created>
  <dcterms:modified xsi:type="dcterms:W3CDTF">2021-03-02T14:43:17Z</dcterms:modified>
</cp:coreProperties>
</file>