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65" r:id="rId4"/>
    <p:sldId id="266" r:id="rId5"/>
    <p:sldId id="267" r:id="rId6"/>
    <p:sldId id="268" r:id="rId7"/>
    <p:sldId id="270" r:id="rId8"/>
    <p:sldId id="272" r:id="rId9"/>
    <p:sldId id="273" r:id="rId10"/>
    <p:sldId id="276" r:id="rId11"/>
    <p:sldId id="277" r:id="rId12"/>
    <p:sldId id="278" r:id="rId13"/>
    <p:sldId id="279" r:id="rId14"/>
    <p:sldId id="280" r:id="rId15"/>
  </p:sldIdLst>
  <p:sldSz cx="9144000" cy="6858000" type="screen4x3"/>
  <p:notesSz cx="6562725" cy="86868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A1"/>
    <a:srgbClr val="A7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 snapToObjects="1">
      <p:cViewPr varScale="1">
        <p:scale>
          <a:sx n="86" d="100"/>
          <a:sy n="86" d="100"/>
        </p:scale>
        <p:origin x="10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6" d="100"/>
          <a:sy n="106" d="100"/>
        </p:scale>
        <p:origin x="-3516" y="-96"/>
      </p:cViewPr>
      <p:guideLst>
        <p:guide orient="horz" pos="2736"/>
        <p:guide pos="20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17925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A44A4-21FB-4420-B922-62B232BD2878}" type="datetimeFigureOut">
              <a:rPr lang="pl-PL" smtClean="0"/>
              <a:t>2018-02-08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17925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98176-2097-4028-882F-F8D3C097CD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287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17925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7B8F-B13D-42AB-896D-D4142CBE7CC7}" type="datetimeFigureOut">
              <a:rPr lang="pl-PL" smtClean="0"/>
              <a:t>2018-02-08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55638" y="4125913"/>
            <a:ext cx="525145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17925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3000-1E3B-452F-A06E-988171F92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76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01632-D30C-4254-A98E-AEB661170AF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40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4" name="Tytuł 1"/>
          <p:cNvSpPr txBox="1">
            <a:spLocks/>
          </p:cNvSpPr>
          <p:nvPr userDrawn="1"/>
        </p:nvSpPr>
        <p:spPr bwMode="auto">
          <a:xfrm>
            <a:off x="289890" y="2420888"/>
            <a:ext cx="864095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pl-PL" kern="0" dirty="0">
              <a:latin typeface="Calibri" panose="020F0502020204030204" pitchFamily="34" charset="0"/>
            </a:endParaRP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988840"/>
            <a:ext cx="761440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403648" y="116632"/>
            <a:ext cx="7614402" cy="1728192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16632"/>
            <a:ext cx="2407096" cy="6696744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16632"/>
            <a:ext cx="5721424" cy="6696744"/>
          </a:xfrm>
        </p:spPr>
        <p:txBody>
          <a:bodyPr vert="eaVert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235853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5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4704169" y="2492896"/>
            <a:ext cx="4313881" cy="1152128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16632"/>
            <a:ext cx="3168352" cy="6624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4704169" y="116632"/>
            <a:ext cx="4313881" cy="2232248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2"/>
          </p:nvPr>
        </p:nvSpPr>
        <p:spPr>
          <a:xfrm>
            <a:off x="4704169" y="3861048"/>
            <a:ext cx="4313882" cy="2880320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355778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556792"/>
            <a:ext cx="8262476" cy="5256584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5" y="116632"/>
            <a:ext cx="8284723" cy="50405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755575" y="620688"/>
            <a:ext cx="8284724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</p:spTree>
    <p:extLst>
      <p:ext uri="{BB962C8B-B14F-4D97-AF65-F5344CB8AC3E}">
        <p14:creationId xmlns:p14="http://schemas.microsoft.com/office/powerpoint/2010/main" val="365466186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755575" y="1844823"/>
            <a:ext cx="3672409" cy="49685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4571428" y="1844823"/>
            <a:ext cx="4465067" cy="496855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5" y="1120625"/>
            <a:ext cx="8280920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</a:t>
            </a:r>
            <a:r>
              <a:rPr lang="pl-PL" dirty="0" err="1" smtClean="0"/>
              <a:t>abyować</a:t>
            </a:r>
            <a:r>
              <a:rPr lang="pl-PL" dirty="0" smtClean="0"/>
              <a:t>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215846725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628800"/>
            <a:ext cx="4032449" cy="511256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932040" y="1628801"/>
            <a:ext cx="4108259" cy="511256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5" y="44624"/>
            <a:ext cx="8284723" cy="50405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548680"/>
            <a:ext cx="8284724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</p:spTree>
    <p:extLst>
      <p:ext uri="{BB962C8B-B14F-4D97-AF65-F5344CB8AC3E}">
        <p14:creationId xmlns:p14="http://schemas.microsoft.com/office/powerpoint/2010/main" val="366895918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 hasCustomPrompt="1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 hasCustomPrompt="1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Kliknij, aby edytować style wzorca </a:t>
            </a:r>
            <a:r>
              <a:rPr lang="pl-PL" dirty="0" err="1" smtClean="0"/>
              <a:t>tekstuKliknij</a:t>
            </a:r>
            <a:r>
              <a:rPr lang="pl-PL" dirty="0" smtClean="0"/>
              <a:t>, aby edytować style wzorca Kliknij</a:t>
            </a:r>
          </a:p>
        </p:txBody>
      </p:sp>
    </p:spTree>
    <p:extLst>
      <p:ext uri="{BB962C8B-B14F-4D97-AF65-F5344CB8AC3E}">
        <p14:creationId xmlns:p14="http://schemas.microsoft.com/office/powerpoint/2010/main" val="347963931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3312368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116632"/>
            <a:ext cx="4896544" cy="6624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1435100"/>
            <a:ext cx="3312368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7211431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395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55576" y="283"/>
            <a:ext cx="8388046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25395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6389785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80920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772816"/>
            <a:ext cx="8280920" cy="4968551"/>
          </a:xfrm>
        </p:spPr>
        <p:txBody>
          <a:bodyPr vert="eaVert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684964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116632"/>
            <a:ext cx="8280920" cy="154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 wzorca tytułu</a:t>
            </a:r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772816"/>
            <a:ext cx="8280920" cy="496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</a:p>
          <a:p>
            <a:pPr lvl="2"/>
            <a:r>
              <a:rPr lang="pl-PL" altLang="pl-PL" dirty="0" smtClean="0"/>
              <a:t>Trzeci poziom</a:t>
            </a:r>
          </a:p>
          <a:p>
            <a:pPr lvl="3"/>
            <a:r>
              <a:rPr lang="pl-PL" altLang="pl-PL" dirty="0" smtClean="0"/>
              <a:t>Czwarty poziom</a:t>
            </a:r>
          </a:p>
          <a:p>
            <a:pPr lvl="4"/>
            <a:r>
              <a:rPr lang="pl-PL" altLang="pl-PL" dirty="0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71" r:id="rId7"/>
    <p:sldLayoutId id="2147483672" r:id="rId8"/>
    <p:sldLayoutId id="2147483673" r:id="rId9"/>
    <p:sldLayoutId id="2147483674" r:id="rId10"/>
  </p:sldLayoutIdLst>
  <p:transition>
    <p:randomBar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algn="ctr"/>
            <a:r>
              <a:rPr lang="pl-PL" sz="4000" dirty="0" smtClean="0"/>
              <a:t>Wydział Elektroniki </a:t>
            </a:r>
            <a:endParaRPr lang="pl-PL" sz="4000" dirty="0"/>
          </a:p>
        </p:txBody>
      </p:sp>
      <p:sp>
        <p:nvSpPr>
          <p:cNvPr id="2" name="Prostokąt 1"/>
          <p:cNvSpPr/>
          <p:nvPr/>
        </p:nvSpPr>
        <p:spPr>
          <a:xfrm>
            <a:off x="1539098" y="1881122"/>
            <a:ext cx="74703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1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pl-PL" sz="1100" dirty="0">
              <a:latin typeface="Trebuchet MS" panose="020B0603020202020204" pitchFamily="34" charset="0"/>
            </a:endParaRP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 </a:t>
            </a:r>
            <a:r>
              <a:rPr lang="en-US" sz="3200" b="1" dirty="0">
                <a:latin typeface="Trebuchet MS" panose="020B0603020202020204" pitchFamily="34" charset="0"/>
              </a:rPr>
              <a:t>Introduction Days at WUT </a:t>
            </a:r>
            <a:endParaRPr lang="pl-PL" sz="3200" b="1" dirty="0" smtClean="0">
              <a:latin typeface="Trebuchet MS" panose="020B0603020202020204" pitchFamily="34" charset="0"/>
            </a:endParaRPr>
          </a:p>
          <a:p>
            <a:pPr algn="ctr"/>
            <a:endParaRPr lang="pl-PL" sz="2800" b="1" dirty="0" smtClean="0">
              <a:latin typeface="Trebuchet MS" panose="020B0603020202020204" pitchFamily="34" charset="0"/>
            </a:endParaRPr>
          </a:p>
          <a:p>
            <a:pPr algn="ctr"/>
            <a:r>
              <a:rPr lang="en-US" sz="2800" b="1" dirty="0" smtClean="0">
                <a:latin typeface="Trebuchet MS" panose="020B0603020202020204" pitchFamily="34" charset="0"/>
              </a:rPr>
              <a:t>Meeting </a:t>
            </a:r>
            <a:r>
              <a:rPr lang="en-US" sz="2800" b="1" dirty="0">
                <a:latin typeface="Trebuchet MS" panose="020B0603020202020204" pitchFamily="34" charset="0"/>
              </a:rPr>
              <a:t>with Faculty Coordinators </a:t>
            </a:r>
            <a:endParaRPr lang="en-US" sz="2800" dirty="0">
              <a:latin typeface="Trebuchet MS" panose="020B0603020202020204" pitchFamily="34" charset="0"/>
            </a:endParaRPr>
          </a:p>
          <a:p>
            <a:endParaRPr lang="pl-PL" sz="2400" dirty="0" smtClean="0">
              <a:latin typeface="Calibri" panose="020F0502020204030204" pitchFamily="34" charset="0"/>
            </a:endParaRPr>
          </a:p>
          <a:p>
            <a:pPr algn="ctr"/>
            <a:r>
              <a:rPr lang="pl-PL" sz="2400" u="sng" dirty="0" smtClean="0">
                <a:latin typeface="Calibri" panose="020F0502020204030204" pitchFamily="34" charset="0"/>
              </a:rPr>
              <a:t>Dr </a:t>
            </a:r>
            <a:r>
              <a:rPr lang="pl-PL" sz="2400" u="sng" dirty="0">
                <a:latin typeface="Calibri" panose="020F0502020204030204" pitchFamily="34" charset="0"/>
              </a:rPr>
              <a:t>Dariusz CABAN, </a:t>
            </a:r>
            <a:r>
              <a:rPr lang="pl-PL" sz="2400" dirty="0">
                <a:latin typeface="Calibri" panose="020F0502020204030204" pitchFamily="34" charset="0"/>
              </a:rPr>
              <a:t>ERASMUS </a:t>
            </a:r>
            <a:r>
              <a:rPr lang="pl-PL" sz="2400" dirty="0" err="1">
                <a:latin typeface="Calibri" panose="020F0502020204030204" pitchFamily="34" charset="0"/>
              </a:rPr>
              <a:t>Coordinator</a:t>
            </a:r>
            <a:r>
              <a:rPr lang="pl-PL" sz="24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pl-PL" sz="2400" dirty="0">
                <a:latin typeface="Calibri" panose="020F0502020204030204" pitchFamily="34" charset="0"/>
              </a:rPr>
              <a:t>Prof. Piotr SŁOBODZIAN, ERASMUS </a:t>
            </a:r>
            <a:r>
              <a:rPr lang="pl-PL" sz="2400" dirty="0" err="1">
                <a:latin typeface="Calibri" panose="020F0502020204030204" pitchFamily="34" charset="0"/>
              </a:rPr>
              <a:t>Coordinator</a:t>
            </a:r>
            <a:r>
              <a:rPr lang="pl-PL" sz="24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Calibri" panose="020F0502020204030204" pitchFamily="34" charset="0"/>
              </a:rPr>
              <a:t>Ms</a:t>
            </a:r>
            <a:r>
              <a:rPr lang="pl-PL" sz="2400" dirty="0" smtClean="0">
                <a:latin typeface="Calibri" panose="020F0502020204030204" pitchFamily="34" charset="0"/>
              </a:rPr>
              <a:t>.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Anna KOLMAN, Head of the International Team </a:t>
            </a:r>
            <a:r>
              <a:rPr lang="en-US" sz="2400" dirty="0" smtClean="0">
                <a:latin typeface="Calibri" panose="020F0502020204030204" pitchFamily="34" charset="0"/>
              </a:rPr>
              <a:t>Office</a:t>
            </a:r>
            <a:endParaRPr lang="pl-PL" sz="2400" dirty="0" smtClean="0">
              <a:latin typeface="Calibri" panose="020F0502020204030204" pitchFamily="34" charset="0"/>
            </a:endParaRPr>
          </a:p>
          <a:p>
            <a:pPr algn="ctr"/>
            <a:endParaRPr lang="pl-PL" sz="2400" dirty="0">
              <a:latin typeface="Calibri" panose="020F0502020204030204" pitchFamily="34" charset="0"/>
            </a:endParaRPr>
          </a:p>
          <a:p>
            <a:pPr algn="ctr"/>
            <a:r>
              <a:rPr lang="pl-PL" sz="2400" dirty="0" err="1">
                <a:latin typeface="Calibri" panose="020F0502020204030204" pitchFamily="34" charset="0"/>
              </a:rPr>
              <a:t>Faculty</a:t>
            </a:r>
            <a:r>
              <a:rPr lang="pl-PL" sz="2400" dirty="0">
                <a:latin typeface="Calibri" panose="020F0502020204030204" pitchFamily="34" charset="0"/>
              </a:rPr>
              <a:t> of Electronics </a:t>
            </a:r>
          </a:p>
          <a:p>
            <a:pPr algn="ctr"/>
            <a:r>
              <a:rPr lang="pl-PL" sz="2400" dirty="0" err="1">
                <a:latin typeface="Calibri" panose="020F0502020204030204" pitchFamily="34" charset="0"/>
              </a:rPr>
              <a:t>Wroclaw</a:t>
            </a:r>
            <a:r>
              <a:rPr lang="pl-PL" sz="2400">
                <a:latin typeface="Calibri" panose="020F0502020204030204" pitchFamily="34" charset="0"/>
              </a:rPr>
              <a:t>, </a:t>
            </a:r>
            <a:r>
              <a:rPr lang="pl-PL" sz="2400" smtClean="0">
                <a:latin typeface="Calibri" panose="020F0502020204030204" pitchFamily="34" charset="0"/>
              </a:rPr>
              <a:t>2018</a:t>
            </a:r>
            <a:endParaRPr lang="pl-PL" sz="2400" dirty="0">
              <a:latin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 </a:t>
            </a: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" y="4770204"/>
            <a:ext cx="1170051" cy="8190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" y="5805264"/>
            <a:ext cx="108011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031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q"/>
            </a:pPr>
            <a:r>
              <a:rPr lang="pl-PL" sz="2400" dirty="0" err="1"/>
              <a:t>Subjects</a:t>
            </a:r>
            <a:r>
              <a:rPr lang="pl-PL" sz="2400" dirty="0"/>
              <a:t> and Courses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pl-PL" sz="2000" dirty="0" smtClean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particular subjects are taught within units called courses or groups of courses </a:t>
            </a:r>
            <a:endParaRPr lang="pl-PL" sz="2000" dirty="0" smtClean="0"/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pl-PL" sz="2000" dirty="0" smtClean="0"/>
              <a:t>a</a:t>
            </a:r>
            <a:r>
              <a:rPr lang="en-US" sz="2000" dirty="0" smtClean="0"/>
              <a:t> </a:t>
            </a:r>
            <a:r>
              <a:rPr lang="en-US" sz="2000" dirty="0"/>
              <a:t>course is understood to be teaching periods conducted within a single semester, in the form of: </a:t>
            </a:r>
            <a:r>
              <a:rPr lang="en-US" sz="2000" dirty="0" smtClean="0"/>
              <a:t>the</a:t>
            </a:r>
            <a:r>
              <a:rPr lang="pl-PL" sz="2000" dirty="0" smtClean="0"/>
              <a:t> </a:t>
            </a:r>
            <a:r>
              <a:rPr lang="en-US" sz="2000" dirty="0" smtClean="0"/>
              <a:t>lecture</a:t>
            </a:r>
            <a:r>
              <a:rPr lang="en-US" sz="2000" dirty="0"/>
              <a:t>, classes, the seminar, laboratory classes, project classes, student vocational training, </a:t>
            </a:r>
            <a:r>
              <a:rPr lang="en-US" sz="2000" dirty="0" smtClean="0"/>
              <a:t>the</a:t>
            </a:r>
            <a:r>
              <a:rPr lang="pl-PL" sz="2000" dirty="0" smtClean="0"/>
              <a:t> </a:t>
            </a:r>
            <a:r>
              <a:rPr lang="en-US" sz="2000" dirty="0" smtClean="0"/>
              <a:t>engineering </a:t>
            </a:r>
            <a:r>
              <a:rPr lang="en-US" sz="2000" dirty="0"/>
              <a:t>project or the diploma </a:t>
            </a:r>
            <a:r>
              <a:rPr lang="en-US" sz="2000" dirty="0" smtClean="0"/>
              <a:t>dissertation</a:t>
            </a:r>
            <a:endParaRPr lang="pl-PL" sz="2000" dirty="0" smtClean="0"/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 of courses is understood to be all or selected courses on a given subject, done within one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semester</a:t>
            </a:r>
            <a:endParaRPr lang="pl-PL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80000"/>
              <a:buFont typeface="Wingdings" pitchFamily="2" charset="2"/>
              <a:buChar char="q"/>
            </a:pPr>
            <a:r>
              <a:rPr lang="pl-PL" sz="2400" dirty="0" err="1" smtClean="0"/>
              <a:t>Example</a:t>
            </a:r>
            <a:endParaRPr lang="pl-PL" sz="2400" dirty="0"/>
          </a:p>
          <a:p>
            <a:pPr marL="0" indent="0">
              <a:buSzPct val="100000"/>
              <a:buNone/>
            </a:pPr>
            <a:endParaRPr lang="en-US" sz="2400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Course </a:t>
            </a:r>
            <a:r>
              <a:rPr lang="pl-PL" dirty="0" err="1"/>
              <a:t>attendence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115616" y="5939988"/>
            <a:ext cx="1656184" cy="369332"/>
          </a:xfrm>
          <a:prstGeom prst="rect">
            <a:avLst/>
          </a:prstGeom>
          <a:solidFill>
            <a:srgbClr val="FFD3A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Digital </a:t>
            </a:r>
            <a:r>
              <a:rPr lang="pl-PL" dirty="0" err="1" smtClean="0"/>
              <a:t>Circuits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316493" y="5644343"/>
            <a:ext cx="1656184" cy="369332"/>
          </a:xfrm>
          <a:prstGeom prst="rect">
            <a:avLst/>
          </a:prstGeom>
          <a:solidFill>
            <a:srgbClr val="FFD3A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lecture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303007" y="6021288"/>
            <a:ext cx="102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classes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16493" y="6400372"/>
            <a:ext cx="202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l</a:t>
            </a:r>
            <a:r>
              <a:rPr lang="pl-PL" dirty="0" err="1" smtClean="0"/>
              <a:t>aboratory</a:t>
            </a:r>
            <a:r>
              <a:rPr lang="pl-PL" dirty="0" smtClean="0"/>
              <a:t> </a:t>
            </a:r>
            <a:r>
              <a:rPr lang="pl-PL" dirty="0" err="1" smtClean="0"/>
              <a:t>classes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115616" y="55362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C00000"/>
                </a:solidFill>
              </a:rPr>
              <a:t>Course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5980789" y="5649797"/>
            <a:ext cx="36004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948264" y="5178678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rgbClr val="C00000"/>
                </a:solidFill>
              </a:rPr>
              <a:t>Edukacja.CL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129831" y="5661248"/>
            <a:ext cx="1296144" cy="338554"/>
          </a:xfrm>
          <a:prstGeom prst="rect">
            <a:avLst/>
          </a:prstGeom>
          <a:solidFill>
            <a:srgbClr val="FFD3A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/>
              <a:t>Final</a:t>
            </a:r>
            <a:r>
              <a:rPr lang="pl-PL" sz="1600" dirty="0"/>
              <a:t> </a:t>
            </a:r>
            <a:r>
              <a:rPr lang="pl-PL" sz="1600" dirty="0" err="1"/>
              <a:t>mark</a:t>
            </a:r>
            <a:endParaRPr lang="pl-PL" sz="1600" dirty="0"/>
          </a:p>
        </p:txBody>
      </p:sp>
      <p:cxnSp>
        <p:nvCxnSpPr>
          <p:cNvPr id="14" name="Łącznik łamany 13"/>
          <p:cNvCxnSpPr>
            <a:stCxn id="7" idx="3"/>
          </p:cNvCxnSpPr>
          <p:nvPr/>
        </p:nvCxnSpPr>
        <p:spPr>
          <a:xfrm flipV="1">
            <a:off x="4330234" y="6019800"/>
            <a:ext cx="1841966" cy="186154"/>
          </a:xfrm>
          <a:prstGeom prst="bentConnector3">
            <a:avLst>
              <a:gd name="adj1" fmla="val 100030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Łącznik łamany 17"/>
          <p:cNvCxnSpPr>
            <a:stCxn id="5" idx="3"/>
            <a:endCxn id="10" idx="2"/>
          </p:cNvCxnSpPr>
          <p:nvPr/>
        </p:nvCxnSpPr>
        <p:spPr>
          <a:xfrm>
            <a:off x="4972677" y="5829009"/>
            <a:ext cx="1008112" cy="8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łamany 19"/>
          <p:cNvCxnSpPr>
            <a:stCxn id="10" idx="6"/>
            <a:endCxn id="12" idx="1"/>
          </p:cNvCxnSpPr>
          <p:nvPr/>
        </p:nvCxnSpPr>
        <p:spPr>
          <a:xfrm>
            <a:off x="6340829" y="5829817"/>
            <a:ext cx="789002" cy="70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łamany 21"/>
          <p:cNvCxnSpPr>
            <a:stCxn id="8" idx="3"/>
          </p:cNvCxnSpPr>
          <p:nvPr/>
        </p:nvCxnSpPr>
        <p:spPr>
          <a:xfrm flipV="1">
            <a:off x="5343976" y="6205954"/>
            <a:ext cx="384785" cy="379084"/>
          </a:xfrm>
          <a:prstGeom prst="bentConnector3">
            <a:avLst>
              <a:gd name="adj1" fmla="val 100746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pole tekstowe 26"/>
          <p:cNvSpPr txBox="1"/>
          <p:nvPr/>
        </p:nvSpPr>
        <p:spPr>
          <a:xfrm>
            <a:off x="5980789" y="5570507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C00000"/>
                </a:solidFill>
              </a:rPr>
              <a:t>+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3316493" y="5260559"/>
            <a:ext cx="164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Form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0" name="Nawias klamrowy otwierający 29"/>
          <p:cNvSpPr/>
          <p:nvPr/>
        </p:nvSpPr>
        <p:spPr>
          <a:xfrm>
            <a:off x="2956453" y="5341858"/>
            <a:ext cx="288032" cy="1399510"/>
          </a:xfrm>
          <a:prstGeom prst="leftBrace">
            <a:avLst>
              <a:gd name="adj1" fmla="val 28651"/>
              <a:gd name="adj2" fmla="val 5554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5796136" y="6246483"/>
            <a:ext cx="14026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2 </a:t>
            </a:r>
            <a:r>
              <a:rPr lang="en-US" sz="1200" dirty="0" smtClean="0"/>
              <a:t>additional</a:t>
            </a:r>
            <a:r>
              <a:rPr lang="pl-PL" sz="1200" dirty="0" smtClean="0"/>
              <a:t> </a:t>
            </a:r>
            <a:r>
              <a:rPr lang="en-US" sz="1200" dirty="0" smtClean="0"/>
              <a:t>marks</a:t>
            </a:r>
            <a:endParaRPr lang="pl-PL" sz="1200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4919666" y="5519631"/>
            <a:ext cx="1092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/>
              <a:t>Ma</a:t>
            </a:r>
            <a:r>
              <a:rPr lang="en-US" sz="1200" dirty="0" smtClean="0"/>
              <a:t>in mark</a:t>
            </a:r>
            <a:endParaRPr lang="en-US" sz="1200" dirty="0"/>
          </a:p>
        </p:txBody>
      </p:sp>
      <p:sp>
        <p:nvSpPr>
          <p:cNvPr id="54" name="pole tekstowe 53"/>
          <p:cNvSpPr txBox="1"/>
          <p:nvPr/>
        </p:nvSpPr>
        <p:spPr>
          <a:xfrm>
            <a:off x="7126737" y="6021288"/>
            <a:ext cx="129923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100" dirty="0" smtClean="0"/>
              <a:t>and ECTS </a:t>
            </a:r>
          </a:p>
          <a:p>
            <a:pPr algn="ctr"/>
            <a:r>
              <a:rPr lang="pl-PL" sz="1100" dirty="0" err="1" smtClean="0"/>
              <a:t>if</a:t>
            </a:r>
            <a:r>
              <a:rPr lang="pl-PL" sz="1100" dirty="0" smtClean="0"/>
              <a:t> pass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0352665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q"/>
            </a:pPr>
            <a:r>
              <a:rPr lang="en-US" sz="2400" dirty="0" smtClean="0"/>
              <a:t>Enrolment on courses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course selection: from the list of courses delivered in English 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courses in Polish </a:t>
            </a:r>
            <a:r>
              <a:rPr lang="en-US" sz="2000" b="1" dirty="0" smtClean="0"/>
              <a:t>must be approved </a:t>
            </a:r>
            <a:r>
              <a:rPr lang="en-US" sz="2000" dirty="0" smtClean="0"/>
              <a:t>by the course supervisor and the ERASMUS Coordinator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you must enroll to all forms of a course !!!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after gathering a list of courses </a:t>
            </a:r>
            <a:r>
              <a:rPr lang="en-US" sz="2000" b="1" dirty="0" smtClean="0"/>
              <a:t>go to </a:t>
            </a:r>
            <a:r>
              <a:rPr lang="pl-PL" sz="2000" b="1" dirty="0" smtClean="0"/>
              <a:t> ANNA</a:t>
            </a:r>
            <a:r>
              <a:rPr lang="en-US" sz="2000" b="1" dirty="0" smtClean="0"/>
              <a:t> KOLMAN</a:t>
            </a:r>
            <a:r>
              <a:rPr lang="pl-PL" sz="2000" b="1" dirty="0" smtClean="0"/>
              <a:t>  </a:t>
            </a:r>
            <a:r>
              <a:rPr lang="en-US" sz="2400" dirty="0" smtClean="0">
                <a:ea typeface="+mn-ea"/>
                <a:cs typeface="+mn-cs"/>
              </a:rPr>
              <a:t>Important dates for the enrolment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start: </a:t>
            </a:r>
            <a:r>
              <a:rPr lang="pl-PL" sz="2000" dirty="0" smtClean="0">
                <a:solidFill>
                  <a:srgbClr val="C00000"/>
                </a:solidFill>
              </a:rPr>
              <a:t>as </a:t>
            </a:r>
            <a:r>
              <a:rPr lang="pl-PL" sz="2000" dirty="0" err="1" smtClean="0">
                <a:solidFill>
                  <a:srgbClr val="C00000"/>
                </a:solidFill>
              </a:rPr>
              <a:t>soon</a:t>
            </a:r>
            <a:r>
              <a:rPr lang="pl-PL" sz="2000" dirty="0" smtClean="0">
                <a:solidFill>
                  <a:srgbClr val="C00000"/>
                </a:solidFill>
              </a:rPr>
              <a:t> as </a:t>
            </a:r>
            <a:r>
              <a:rPr lang="pl-PL" sz="2000" dirty="0" err="1" smtClean="0">
                <a:solidFill>
                  <a:srgbClr val="C00000"/>
                </a:solidFill>
              </a:rPr>
              <a:t>you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err="1" smtClean="0">
                <a:solidFill>
                  <a:srgbClr val="C00000"/>
                </a:solidFill>
              </a:rPr>
              <a:t>know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err="1" smtClean="0">
                <a:solidFill>
                  <a:srgbClr val="C00000"/>
                </a:solidFill>
              </a:rPr>
              <a:t>your</a:t>
            </a:r>
            <a:r>
              <a:rPr lang="pl-PL" sz="2000" dirty="0" smtClean="0">
                <a:solidFill>
                  <a:srgbClr val="C00000"/>
                </a:solidFill>
              </a:rPr>
              <a:t> student ID</a:t>
            </a:r>
            <a:endParaRPr lang="en-US" sz="2000" dirty="0" smtClean="0">
              <a:solidFill>
                <a:srgbClr val="C0000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 err="1"/>
              <a:t>Enrolment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797152"/>
            <a:ext cx="3482918" cy="19239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54" y="4797152"/>
            <a:ext cx="3266930" cy="19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2234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2000" dirty="0" err="1" smtClean="0"/>
              <a:t>EdukacjaCL</a:t>
            </a:r>
            <a:r>
              <a:rPr lang="pl-PL" sz="2000" dirty="0" smtClean="0"/>
              <a:t> </a:t>
            </a:r>
            <a:r>
              <a:rPr lang="pl-PL" sz="2000" dirty="0" err="1" smtClean="0"/>
              <a:t>provides</a:t>
            </a:r>
            <a:r>
              <a:rPr lang="pl-PL" sz="2000" dirty="0" smtClean="0"/>
              <a:t> </a:t>
            </a:r>
            <a:r>
              <a:rPr lang="pl-PL" sz="2000" dirty="0" err="1" smtClean="0"/>
              <a:t>record</a:t>
            </a:r>
            <a:r>
              <a:rPr lang="pl-PL" sz="2000" dirty="0" smtClean="0"/>
              <a:t> on </a:t>
            </a:r>
            <a:r>
              <a:rPr lang="pl-PL" sz="2000" dirty="0" err="1" smtClean="0"/>
              <a:t>courses</a:t>
            </a:r>
            <a:r>
              <a:rPr lang="pl-PL" sz="2000" dirty="0" smtClean="0"/>
              <a:t> </a:t>
            </a:r>
            <a:r>
              <a:rPr lang="pl-PL" sz="2000" dirty="0" err="1" smtClean="0"/>
              <a:t>you</a:t>
            </a:r>
            <a:r>
              <a:rPr lang="pl-PL" sz="2000" dirty="0" smtClean="0"/>
              <a:t> </a:t>
            </a:r>
            <a:r>
              <a:rPr lang="pl-PL" sz="2000" dirty="0" err="1" smtClean="0"/>
              <a:t>have</a:t>
            </a:r>
            <a:r>
              <a:rPr lang="pl-PL" sz="2000" dirty="0" smtClean="0"/>
              <a:t> </a:t>
            </a:r>
            <a:r>
              <a:rPr lang="pl-PL" sz="2000" dirty="0" err="1" smtClean="0"/>
              <a:t>registered</a:t>
            </a:r>
            <a:r>
              <a:rPr lang="pl-PL" sz="2000" dirty="0" smtClean="0"/>
              <a:t> to and on the </a:t>
            </a:r>
            <a:r>
              <a:rPr lang="pl-PL" sz="2000" dirty="0" err="1" smtClean="0"/>
              <a:t>timetable</a:t>
            </a:r>
            <a:endParaRPr lang="pl-PL" sz="2000" dirty="0" smtClean="0"/>
          </a:p>
          <a:p>
            <a:pPr algn="just"/>
            <a:r>
              <a:rPr lang="pl-PL" sz="2000" dirty="0" smtClean="0"/>
              <a:t>JSOS </a:t>
            </a:r>
            <a:r>
              <a:rPr lang="pl-PL" sz="2000" dirty="0" err="1" smtClean="0"/>
              <a:t>provides</a:t>
            </a:r>
            <a:r>
              <a:rPr lang="pl-PL" sz="2000" dirty="0" smtClean="0"/>
              <a:t> </a:t>
            </a:r>
            <a:r>
              <a:rPr lang="pl-PL" sz="2000" dirty="0" err="1" smtClean="0"/>
              <a:t>record</a:t>
            </a:r>
            <a:r>
              <a:rPr lang="pl-PL" sz="2000" dirty="0" smtClean="0"/>
              <a:t> on the </a:t>
            </a:r>
            <a:r>
              <a:rPr lang="pl-PL" sz="2000" dirty="0" err="1" smtClean="0"/>
              <a:t>final</a:t>
            </a:r>
            <a:r>
              <a:rPr lang="pl-PL" sz="2000" dirty="0" smtClean="0"/>
              <a:t> </a:t>
            </a:r>
            <a:r>
              <a:rPr lang="pl-PL" sz="2000" dirty="0" err="1" smtClean="0"/>
              <a:t>marks</a:t>
            </a:r>
            <a:r>
              <a:rPr lang="pl-PL" sz="2000" dirty="0" smtClean="0"/>
              <a:t> </a:t>
            </a:r>
            <a:r>
              <a:rPr lang="pl-PL" sz="2000" dirty="0" err="1" smtClean="0"/>
              <a:t>given</a:t>
            </a:r>
            <a:r>
              <a:rPr lang="pl-PL" sz="2000" dirty="0" smtClean="0"/>
              <a:t> by the </a:t>
            </a:r>
            <a:r>
              <a:rPr lang="pl-PL" sz="2000" dirty="0" err="1" smtClean="0"/>
              <a:t>teachers</a:t>
            </a:r>
            <a:endParaRPr lang="pl-PL" sz="2000" dirty="0" smtClean="0"/>
          </a:p>
          <a:p>
            <a:pPr algn="just"/>
            <a:r>
              <a:rPr lang="pl-PL" sz="2000" dirty="0" smtClean="0"/>
              <a:t>Access to the system </a:t>
            </a:r>
            <a:r>
              <a:rPr lang="pl-PL" sz="2000" dirty="0" err="1" smtClean="0"/>
              <a:t>is</a:t>
            </a:r>
            <a:r>
              <a:rPr lang="pl-PL" sz="2000" dirty="0" smtClean="0"/>
              <a:t> </a:t>
            </a:r>
            <a:r>
              <a:rPr lang="pl-PL" sz="2000" dirty="0" err="1" smtClean="0"/>
              <a:t>obtained</a:t>
            </a:r>
            <a:r>
              <a:rPr lang="pl-PL" sz="2000" dirty="0" smtClean="0"/>
              <a:t> on the </a:t>
            </a:r>
            <a:r>
              <a:rPr lang="pl-PL" sz="2000" dirty="0" err="1" smtClean="0"/>
              <a:t>basis</a:t>
            </a:r>
            <a:r>
              <a:rPr lang="pl-PL" sz="2000" dirty="0" smtClean="0"/>
              <a:t> of a login/</a:t>
            </a:r>
            <a:r>
              <a:rPr lang="pl-PL" sz="2000" dirty="0" err="1" smtClean="0"/>
              <a:t>password</a:t>
            </a:r>
            <a:endParaRPr lang="pl-PL" sz="2000" dirty="0" smtClean="0"/>
          </a:p>
          <a:p>
            <a:pPr lvl="1" algn="just"/>
            <a:r>
              <a:rPr lang="pl-PL" sz="2000" dirty="0" err="1" smtClean="0"/>
              <a:t>Received</a:t>
            </a:r>
            <a:r>
              <a:rPr lang="pl-PL" sz="2000" dirty="0" smtClean="0"/>
              <a:t> by email</a:t>
            </a:r>
          </a:p>
          <a:p>
            <a:pPr lvl="1" algn="just"/>
            <a:r>
              <a:rPr lang="pl-PL" sz="2000" dirty="0" err="1" smtClean="0"/>
              <a:t>Requires</a:t>
            </a:r>
            <a:r>
              <a:rPr lang="pl-PL" sz="2000" dirty="0" smtClean="0"/>
              <a:t> </a:t>
            </a:r>
            <a:r>
              <a:rPr lang="pl-PL" sz="2000" dirty="0" err="1" smtClean="0"/>
              <a:t>contact</a:t>
            </a:r>
            <a:r>
              <a:rPr lang="pl-PL" sz="2000" dirty="0" smtClean="0"/>
              <a:t> with Bartosz Staszczak in the </a:t>
            </a:r>
            <a:r>
              <a:rPr lang="pl-PL" sz="2000" dirty="0" err="1" smtClean="0"/>
              <a:t>Dean’s</a:t>
            </a:r>
            <a:r>
              <a:rPr lang="pl-PL" sz="2000" dirty="0" smtClean="0"/>
              <a:t> Office </a:t>
            </a:r>
            <a:r>
              <a:rPr lang="pl-PL" sz="2000" dirty="0" err="1" smtClean="0"/>
              <a:t>Computer</a:t>
            </a:r>
            <a:r>
              <a:rPr lang="pl-PL" sz="2000" dirty="0" smtClean="0"/>
              <a:t> </a:t>
            </a:r>
            <a:r>
              <a:rPr lang="pl-PL" sz="2000" dirty="0" err="1" smtClean="0"/>
              <a:t>Section</a:t>
            </a:r>
            <a:r>
              <a:rPr lang="pl-PL" sz="2000" dirty="0" smtClean="0"/>
              <a:t> (12 C-3)</a:t>
            </a:r>
          </a:p>
          <a:p>
            <a:pPr algn="just"/>
            <a:r>
              <a:rPr lang="pl-PL" sz="2000" dirty="0" err="1" smtClean="0"/>
              <a:t>This</a:t>
            </a:r>
            <a:r>
              <a:rPr lang="pl-PL" sz="2000" dirty="0" smtClean="0"/>
              <a:t> </a:t>
            </a:r>
            <a:r>
              <a:rPr lang="pl-PL" sz="2000" dirty="0" err="1" smtClean="0"/>
              <a:t>will</a:t>
            </a:r>
            <a:r>
              <a:rPr lang="pl-PL" sz="2000" dirty="0" smtClean="0"/>
              <a:t> </a:t>
            </a:r>
            <a:r>
              <a:rPr lang="pl-PL" sz="2000" dirty="0" err="1" smtClean="0"/>
              <a:t>also</a:t>
            </a:r>
            <a:r>
              <a:rPr lang="pl-PL" sz="2000" dirty="0" smtClean="0"/>
              <a:t> </a:t>
            </a:r>
            <a:r>
              <a:rPr lang="pl-PL" sz="2000" dirty="0" err="1" smtClean="0"/>
              <a:t>provide</a:t>
            </a:r>
            <a:r>
              <a:rPr lang="pl-PL" sz="2000" dirty="0" smtClean="0"/>
              <a:t> </a:t>
            </a:r>
            <a:r>
              <a:rPr lang="pl-PL" sz="2000" dirty="0" err="1" smtClean="0"/>
              <a:t>you</a:t>
            </a:r>
            <a:r>
              <a:rPr lang="pl-PL" sz="2000" dirty="0" smtClean="0"/>
              <a:t> with PWR email </a:t>
            </a:r>
            <a:r>
              <a:rPr lang="pl-PL" sz="2000" dirty="0" err="1" smtClean="0"/>
              <a:t>address</a:t>
            </a:r>
            <a:r>
              <a:rPr lang="pl-PL" sz="2000" dirty="0" smtClean="0"/>
              <a:t> (</a:t>
            </a:r>
            <a:r>
              <a:rPr lang="pl-PL" sz="2000" dirty="0" err="1" smtClean="0"/>
              <a:t>required</a:t>
            </a:r>
            <a:r>
              <a:rPr lang="pl-PL" sz="2000" dirty="0" smtClean="0"/>
              <a:t> by </a:t>
            </a:r>
            <a:r>
              <a:rPr lang="pl-PL" sz="2000" dirty="0" err="1" smtClean="0"/>
              <a:t>some</a:t>
            </a:r>
            <a:r>
              <a:rPr lang="pl-PL" sz="2000" dirty="0" smtClean="0"/>
              <a:t> </a:t>
            </a:r>
            <a:r>
              <a:rPr lang="pl-PL" sz="2000" dirty="0" err="1" smtClean="0"/>
              <a:t>Supervisors</a:t>
            </a:r>
            <a:r>
              <a:rPr lang="pl-PL" sz="2000" dirty="0" smtClean="0"/>
              <a:t>)</a:t>
            </a:r>
            <a:endParaRPr lang="pl-PL" sz="2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/>
              <a:t>Access to Edukacja CL and JSOS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869160"/>
            <a:ext cx="3240360" cy="18002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470" y="4869160"/>
            <a:ext cx="282293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4860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q"/>
            </a:pPr>
            <a:r>
              <a:rPr lang="en-US" sz="2400" dirty="0" smtClean="0"/>
              <a:t>Gathering</a:t>
            </a:r>
            <a:r>
              <a:rPr lang="pl-PL" sz="2400" dirty="0" smtClean="0"/>
              <a:t> </a:t>
            </a:r>
            <a:r>
              <a:rPr lang="en-US" sz="2400" dirty="0" smtClean="0"/>
              <a:t>final marks</a:t>
            </a:r>
            <a:r>
              <a:rPr lang="pl-PL" sz="2400" dirty="0" smtClean="0"/>
              <a:t> </a:t>
            </a:r>
          </a:p>
          <a:p>
            <a:pPr>
              <a:buSzPct val="80000"/>
              <a:buFont typeface="Wingdings" pitchFamily="2" charset="2"/>
              <a:buChar char="q"/>
            </a:pPr>
            <a:r>
              <a:rPr lang="pl-PL" sz="2400" dirty="0" err="1" smtClean="0"/>
              <a:t>Each</a:t>
            </a:r>
            <a:r>
              <a:rPr lang="pl-PL" sz="2400" dirty="0" smtClean="0"/>
              <a:t> </a:t>
            </a:r>
            <a:r>
              <a:rPr lang="pl-PL" sz="2400" dirty="0"/>
              <a:t>student </a:t>
            </a:r>
            <a:r>
              <a:rPr lang="pl-PL" sz="2400" dirty="0" err="1"/>
              <a:t>must</a:t>
            </a:r>
            <a:r>
              <a:rPr lang="pl-PL" sz="2400" dirty="0"/>
              <a:t> </a:t>
            </a:r>
            <a:r>
              <a:rPr lang="pl-PL" sz="2400" dirty="0" err="1"/>
              <a:t>have</a:t>
            </a:r>
            <a:r>
              <a:rPr lang="pl-PL" sz="2400" dirty="0"/>
              <a:t> </a:t>
            </a:r>
            <a:r>
              <a:rPr lang="pl-PL" sz="2400" dirty="0" err="1"/>
              <a:t>an</a:t>
            </a:r>
            <a:r>
              <a:rPr lang="pl-PL" sz="2400" dirty="0"/>
              <a:t> </a:t>
            </a:r>
            <a:r>
              <a:rPr lang="pl-PL" sz="2400" dirty="0" err="1"/>
              <a:t>access</a:t>
            </a:r>
            <a:r>
              <a:rPr lang="pl-PL" sz="2400" dirty="0"/>
              <a:t> to JSOS (the </a:t>
            </a:r>
            <a:r>
              <a:rPr lang="pl-PL" sz="2400" dirty="0" err="1"/>
              <a:t>name</a:t>
            </a:r>
            <a:r>
              <a:rPr lang="pl-PL" sz="2400" dirty="0"/>
              <a:t> of the </a:t>
            </a:r>
            <a:r>
              <a:rPr lang="pl-PL" sz="2400" dirty="0" err="1"/>
              <a:t>user</a:t>
            </a:r>
            <a:r>
              <a:rPr lang="pl-PL" sz="2400" dirty="0"/>
              <a:t> and </a:t>
            </a:r>
            <a:r>
              <a:rPr lang="pl-PL" sz="2400" dirty="0" err="1"/>
              <a:t>password</a:t>
            </a:r>
            <a:r>
              <a:rPr lang="pl-PL" sz="2400" dirty="0"/>
              <a:t> </a:t>
            </a:r>
            <a:r>
              <a:rPr lang="pl-PL" sz="2400" dirty="0" err="1"/>
              <a:t>are</a:t>
            </a:r>
            <a:r>
              <a:rPr lang="pl-PL" sz="2400" dirty="0"/>
              <a:t> the same as to Edukacja</a:t>
            </a:r>
            <a:r>
              <a:rPr lang="pl-PL" sz="2400" dirty="0" smtClean="0"/>
              <a:t>)</a:t>
            </a:r>
          </a:p>
          <a:p>
            <a:pPr>
              <a:buSzPct val="80000"/>
              <a:buFont typeface="Wingdings" pitchFamily="2" charset="2"/>
              <a:buChar char="q"/>
            </a:pPr>
            <a:r>
              <a:rPr lang="pl-PL" sz="2400" dirty="0" err="1" smtClean="0"/>
              <a:t>An</a:t>
            </a:r>
            <a:r>
              <a:rPr lang="pl-PL" sz="2400" dirty="0" smtClean="0"/>
              <a:t> </a:t>
            </a:r>
            <a:r>
              <a:rPr lang="pl-PL" sz="2400" dirty="0" err="1" smtClean="0"/>
              <a:t>acces</a:t>
            </a:r>
            <a:r>
              <a:rPr lang="pl-PL" sz="2400" dirty="0" smtClean="0"/>
              <a:t> to JSOS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necesarry</a:t>
            </a:r>
            <a:r>
              <a:rPr lang="pl-PL" sz="2400" dirty="0" smtClean="0"/>
              <a:t> to </a:t>
            </a:r>
            <a:r>
              <a:rPr lang="pl-PL" sz="2400" dirty="0" err="1" smtClean="0"/>
              <a:t>accept</a:t>
            </a:r>
            <a:r>
              <a:rPr lang="pl-PL" sz="2400" dirty="0" smtClean="0"/>
              <a:t>  </a:t>
            </a:r>
            <a:r>
              <a:rPr lang="pl-PL" sz="2400" dirty="0" err="1" smtClean="0"/>
              <a:t>or</a:t>
            </a:r>
            <a:r>
              <a:rPr lang="pl-PL" sz="2400" dirty="0" smtClean="0"/>
              <a:t> </a:t>
            </a:r>
            <a:r>
              <a:rPr lang="pl-PL" sz="2400" dirty="0" err="1" smtClean="0"/>
              <a:t>bring</a:t>
            </a:r>
            <a:r>
              <a:rPr lang="pl-PL" sz="2400" dirty="0" smtClean="0"/>
              <a:t> a  </a:t>
            </a:r>
            <a:r>
              <a:rPr lang="pl-PL" sz="2400" dirty="0" err="1" smtClean="0"/>
              <a:t>complaint</a:t>
            </a:r>
            <a:r>
              <a:rPr lang="pl-PL" sz="2400" dirty="0" smtClean="0"/>
              <a:t> </a:t>
            </a:r>
            <a:r>
              <a:rPr lang="pl-PL" sz="2400" dirty="0" err="1" smtClean="0"/>
              <a:t>regarding</a:t>
            </a:r>
            <a:r>
              <a:rPr lang="pl-PL" sz="2400" dirty="0" smtClean="0"/>
              <a:t> the notes</a:t>
            </a:r>
            <a:endParaRPr lang="en-US" sz="2400" dirty="0" smtClean="0"/>
          </a:p>
          <a:p>
            <a:pPr marL="342900" lvl="1" indent="-342900">
              <a:spcBef>
                <a:spcPts val="1200"/>
              </a:spcBef>
              <a:buSzPct val="80000"/>
              <a:buFont typeface="Wingdings" pitchFamily="2" charset="2"/>
              <a:buChar char="q"/>
            </a:pPr>
            <a:r>
              <a:rPr lang="pl-PL" sz="2400" dirty="0" smtClean="0">
                <a:ea typeface="+mn-ea"/>
                <a:cs typeface="+mn-cs"/>
              </a:rPr>
              <a:t>A</a:t>
            </a:r>
            <a:r>
              <a:rPr lang="en-US" sz="2400" dirty="0" smtClean="0">
                <a:ea typeface="+mn-ea"/>
                <a:cs typeface="+mn-cs"/>
              </a:rPr>
              <a:t>t </a:t>
            </a:r>
            <a:r>
              <a:rPr lang="en-US" sz="2400" dirty="0">
                <a:ea typeface="+mn-ea"/>
                <a:cs typeface="+mn-cs"/>
              </a:rPr>
              <a:t>the end of semester (or two semesters) each student will receive a transcript of records </a:t>
            </a:r>
            <a:r>
              <a:rPr lang="pl-PL" sz="2400" dirty="0" smtClean="0">
                <a:ea typeface="+mn-ea"/>
                <a:cs typeface="+mn-cs"/>
              </a:rPr>
              <a:t>(dr CABAN) </a:t>
            </a:r>
            <a:r>
              <a:rPr lang="en-US" sz="2400" dirty="0" smtClean="0">
                <a:ea typeface="+mn-ea"/>
                <a:cs typeface="+mn-cs"/>
              </a:rPr>
              <a:t>and </a:t>
            </a:r>
            <a:r>
              <a:rPr lang="en-US" sz="2400" dirty="0">
                <a:ea typeface="+mn-ea"/>
                <a:cs typeface="+mn-cs"/>
              </a:rPr>
              <a:t>a confirmation of his stay </a:t>
            </a:r>
            <a:r>
              <a:rPr lang="en-US" sz="2400" dirty="0" smtClean="0">
                <a:ea typeface="+mn-ea"/>
                <a:cs typeface="+mn-cs"/>
              </a:rPr>
              <a:t>period</a:t>
            </a:r>
            <a:r>
              <a:rPr lang="pl-PL" sz="2400" dirty="0" smtClean="0">
                <a:ea typeface="+mn-ea"/>
                <a:cs typeface="+mn-cs"/>
              </a:rPr>
              <a:t> </a:t>
            </a:r>
            <a:r>
              <a:rPr lang="en-US" sz="2400" dirty="0" smtClean="0">
                <a:ea typeface="+mn-ea"/>
                <a:cs typeface="+mn-cs"/>
              </a:rPr>
              <a:t>at</a:t>
            </a:r>
            <a:r>
              <a:rPr lang="pl-PL" sz="2400" dirty="0" smtClean="0">
                <a:ea typeface="+mn-ea"/>
                <a:cs typeface="+mn-cs"/>
              </a:rPr>
              <a:t> </a:t>
            </a:r>
            <a:r>
              <a:rPr lang="pl-PL" sz="2400" dirty="0" err="1" smtClean="0">
                <a:ea typeface="+mn-ea"/>
                <a:cs typeface="+mn-cs"/>
              </a:rPr>
              <a:t>WrUST</a:t>
            </a:r>
            <a:r>
              <a:rPr lang="en-US" sz="2400" dirty="0" smtClean="0">
                <a:ea typeface="+mn-ea"/>
                <a:cs typeface="+mn-cs"/>
              </a:rPr>
              <a:t> (International </a:t>
            </a:r>
            <a:r>
              <a:rPr lang="pl-PL" sz="2400" dirty="0" smtClean="0">
                <a:ea typeface="+mn-ea"/>
                <a:cs typeface="+mn-cs"/>
              </a:rPr>
              <a:t>O</a:t>
            </a:r>
            <a:r>
              <a:rPr lang="en-US" sz="2400" dirty="0" smtClean="0">
                <a:ea typeface="+mn-ea"/>
                <a:cs typeface="+mn-cs"/>
              </a:rPr>
              <a:t>f</a:t>
            </a:r>
            <a:r>
              <a:rPr lang="pl-PL" sz="2400" dirty="0" smtClean="0">
                <a:ea typeface="+mn-ea"/>
                <a:cs typeface="+mn-cs"/>
              </a:rPr>
              <a:t>f</a:t>
            </a:r>
            <a:r>
              <a:rPr lang="en-US" sz="2400" dirty="0" smtClean="0">
                <a:ea typeface="+mn-ea"/>
                <a:cs typeface="+mn-cs"/>
              </a:rPr>
              <a:t>ice</a:t>
            </a:r>
            <a:r>
              <a:rPr lang="pl-PL" sz="2400" dirty="0" smtClean="0">
                <a:ea typeface="+mn-ea"/>
                <a:cs typeface="+mn-cs"/>
              </a:rPr>
              <a:t>)</a:t>
            </a:r>
          </a:p>
          <a:p>
            <a:pPr marL="342900" lvl="1" indent="-342900">
              <a:spcBef>
                <a:spcPts val="1200"/>
              </a:spcBef>
              <a:buSzPct val="80000"/>
              <a:buFont typeface="Wingdings" pitchFamily="2" charset="2"/>
              <a:buChar char="q"/>
            </a:pPr>
            <a:r>
              <a:rPr lang="pl-PL" sz="2400" dirty="0" err="1"/>
              <a:t>Until</a:t>
            </a:r>
            <a:r>
              <a:rPr lang="pl-PL" sz="2400" dirty="0"/>
              <a:t> the notes </a:t>
            </a:r>
            <a:r>
              <a:rPr lang="pl-PL" sz="2400" dirty="0" err="1"/>
              <a:t>are</a:t>
            </a:r>
            <a:r>
              <a:rPr lang="pl-PL" sz="2400" dirty="0"/>
              <a:t> not </a:t>
            </a:r>
            <a:r>
              <a:rPr lang="pl-PL" sz="2400" dirty="0" err="1"/>
              <a:t>accepted</a:t>
            </a:r>
            <a:r>
              <a:rPr lang="pl-PL" sz="2400" dirty="0"/>
              <a:t>, we </a:t>
            </a:r>
            <a:r>
              <a:rPr lang="pl-PL" sz="2400" dirty="0" err="1" smtClean="0"/>
              <a:t>can</a:t>
            </a:r>
            <a:r>
              <a:rPr lang="pl-PL" sz="2400" dirty="0" smtClean="0"/>
              <a:t> not </a:t>
            </a:r>
            <a:r>
              <a:rPr lang="pl-PL" sz="2400" dirty="0" err="1" smtClean="0"/>
              <a:t>prepare</a:t>
            </a:r>
            <a:r>
              <a:rPr lang="pl-PL" sz="2400" dirty="0" smtClean="0"/>
              <a:t> </a:t>
            </a:r>
            <a:r>
              <a:rPr lang="pl-PL" sz="2400" dirty="0"/>
              <a:t>a </a:t>
            </a:r>
            <a:r>
              <a:rPr lang="pl-PL" sz="2400" dirty="0" err="1"/>
              <a:t>transcript</a:t>
            </a:r>
            <a:r>
              <a:rPr lang="pl-PL" sz="2400" dirty="0"/>
              <a:t> of </a:t>
            </a:r>
            <a:r>
              <a:rPr lang="pl-PL" sz="2400" dirty="0" err="1" smtClean="0"/>
              <a:t>records</a:t>
            </a:r>
            <a:endParaRPr lang="en-US" sz="2400" dirty="0"/>
          </a:p>
          <a:p>
            <a:pPr marL="342900" lvl="1" indent="-342900">
              <a:spcBef>
                <a:spcPts val="1200"/>
              </a:spcBef>
              <a:buSzPct val="80000"/>
              <a:buFont typeface="Wingdings" pitchFamily="2" charset="2"/>
              <a:buChar char="q"/>
            </a:pPr>
            <a:endParaRPr lang="en-US" sz="2400" dirty="0">
              <a:ea typeface="+mn-ea"/>
              <a:cs typeface="+mn-cs"/>
            </a:endParaRPr>
          </a:p>
          <a:p>
            <a:pPr lvl="1">
              <a:buSzPct val="100000"/>
              <a:buFont typeface="Wingdings" pitchFamily="2" charset="2"/>
              <a:buChar char="§"/>
            </a:pPr>
            <a:endParaRPr lang="en-US" sz="2400" dirty="0" smtClean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 err="1"/>
              <a:t>Transcript</a:t>
            </a:r>
            <a:r>
              <a:rPr lang="pl-PL" dirty="0"/>
              <a:t> of </a:t>
            </a:r>
            <a:r>
              <a:rPr lang="pl-PL" dirty="0" err="1"/>
              <a:t>records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5407169"/>
            <a:ext cx="27190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609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7" name="Symbol zastępczy tekstu 6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Introduction Days at </a:t>
            </a:r>
            <a:r>
              <a:rPr lang="en-US" dirty="0" smtClean="0"/>
              <a:t>W</a:t>
            </a:r>
            <a:r>
              <a:rPr lang="pl-PL" dirty="0"/>
              <a:t>r</a:t>
            </a:r>
            <a:r>
              <a:rPr lang="en-US" dirty="0" smtClean="0"/>
              <a:t>U</a:t>
            </a:r>
            <a:r>
              <a:rPr lang="pl-PL" dirty="0" smtClean="0"/>
              <a:t>S</a:t>
            </a:r>
            <a:r>
              <a:rPr lang="en-US" dirty="0" smtClean="0"/>
              <a:t>T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03648" y="2564904"/>
            <a:ext cx="6475451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/>
              <a:t>Thank you for your attention</a:t>
            </a:r>
          </a:p>
          <a:p>
            <a:pPr algn="ctr"/>
            <a:r>
              <a:rPr lang="en-US" sz="3200" dirty="0" smtClean="0"/>
              <a:t>and </a:t>
            </a:r>
          </a:p>
          <a:p>
            <a:pPr algn="ctr"/>
            <a:r>
              <a:rPr lang="en-US" sz="3200" dirty="0" smtClean="0"/>
              <a:t>good luck </a:t>
            </a:r>
            <a:r>
              <a:rPr lang="pl-PL" sz="3200" dirty="0" smtClean="0"/>
              <a:t>i</a:t>
            </a:r>
            <a:r>
              <a:rPr lang="en-US" sz="3200" dirty="0" smtClean="0"/>
              <a:t>n your studies</a:t>
            </a:r>
            <a:r>
              <a:rPr lang="pl-PL" sz="3200" dirty="0" smtClean="0"/>
              <a:t> !</a:t>
            </a:r>
            <a:endParaRPr lang="en-US" sz="3200" dirty="0"/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27" y="4123215"/>
            <a:ext cx="3854092" cy="256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17286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1.The </a:t>
            </a:r>
            <a:r>
              <a:rPr lang="pl-PL" dirty="0" err="1"/>
              <a:t>Faculty</a:t>
            </a:r>
            <a:r>
              <a:rPr lang="pl-PL" dirty="0"/>
              <a:t> of Electronics </a:t>
            </a:r>
          </a:p>
          <a:p>
            <a:r>
              <a:rPr lang="en-US" dirty="0"/>
              <a:t>2.Who will take care of you – persons responsible </a:t>
            </a:r>
          </a:p>
          <a:p>
            <a:r>
              <a:rPr lang="pl-PL" dirty="0"/>
              <a:t>3.Student’s ID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 smtClean="0"/>
              <a:t>WrUST</a:t>
            </a:r>
            <a:r>
              <a:rPr lang="pl-PL" dirty="0" smtClean="0"/>
              <a:t> </a:t>
            </a:r>
            <a:endParaRPr lang="pl-PL" dirty="0"/>
          </a:p>
          <a:p>
            <a:r>
              <a:rPr lang="pl-PL" dirty="0"/>
              <a:t>4.Your curriculum </a:t>
            </a:r>
          </a:p>
          <a:p>
            <a:r>
              <a:rPr lang="pl-PL" dirty="0"/>
              <a:t>a)the </a:t>
            </a:r>
            <a:r>
              <a:rPr lang="pl-PL" dirty="0" err="1"/>
              <a:t>academic</a:t>
            </a:r>
            <a:r>
              <a:rPr lang="pl-PL" dirty="0"/>
              <a:t> </a:t>
            </a:r>
            <a:r>
              <a:rPr lang="pl-PL" dirty="0" err="1"/>
              <a:t>calendar</a:t>
            </a:r>
            <a:r>
              <a:rPr lang="pl-PL" dirty="0"/>
              <a:t> </a:t>
            </a:r>
          </a:p>
          <a:p>
            <a:r>
              <a:rPr lang="pl-PL" dirty="0"/>
              <a:t>b)</a:t>
            </a:r>
            <a:r>
              <a:rPr lang="pl-PL" dirty="0" err="1"/>
              <a:t>enrolment</a:t>
            </a:r>
            <a:r>
              <a:rPr lang="pl-PL" dirty="0"/>
              <a:t> on </a:t>
            </a:r>
            <a:r>
              <a:rPr lang="pl-PL" dirty="0" err="1"/>
              <a:t>courses</a:t>
            </a:r>
            <a:r>
              <a:rPr lang="pl-PL" dirty="0"/>
              <a:t> </a:t>
            </a:r>
          </a:p>
          <a:p>
            <a:r>
              <a:rPr lang="pl-PL" dirty="0"/>
              <a:t>c)</a:t>
            </a:r>
            <a:r>
              <a:rPr lang="pl-PL" dirty="0" err="1"/>
              <a:t>receiving</a:t>
            </a:r>
            <a:r>
              <a:rPr lang="pl-PL" dirty="0"/>
              <a:t> </a:t>
            </a:r>
            <a:r>
              <a:rPr lang="pl-PL" dirty="0" err="1"/>
              <a:t>final</a:t>
            </a:r>
            <a:r>
              <a:rPr lang="pl-PL" dirty="0"/>
              <a:t> </a:t>
            </a:r>
            <a:r>
              <a:rPr lang="pl-PL" dirty="0" err="1"/>
              <a:t>credits</a:t>
            </a:r>
            <a:r>
              <a:rPr lang="pl-PL" dirty="0"/>
              <a:t> </a:t>
            </a:r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1"/>
          </p:nvPr>
        </p:nvSpPr>
        <p:spPr>
          <a:xfrm>
            <a:off x="755574" y="622360"/>
            <a:ext cx="7996693" cy="864096"/>
          </a:xfrm>
        </p:spPr>
        <p:txBody>
          <a:bodyPr/>
          <a:lstStyle/>
          <a:p>
            <a:r>
              <a:rPr lang="pl-PL" sz="4000" b="1" dirty="0" err="1" smtClean="0"/>
              <a:t>Contents</a:t>
            </a:r>
            <a:r>
              <a:rPr lang="pl-PL" sz="4000" b="1" dirty="0" smtClean="0"/>
              <a:t>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00998060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755575" y="1340768"/>
            <a:ext cx="8262476" cy="5256584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>
              <a:buFont typeface="Wingdings" panose="05000000000000000000" pitchFamily="2" charset="2"/>
              <a:buChar char="q"/>
            </a:pPr>
            <a:r>
              <a:rPr lang="pl-PL" sz="1800" dirty="0"/>
              <a:t>The </a:t>
            </a:r>
            <a:r>
              <a:rPr lang="pl-PL" sz="1800" dirty="0" err="1"/>
              <a:t>faculty</a:t>
            </a:r>
            <a:r>
              <a:rPr lang="pl-PL" sz="1800" dirty="0"/>
              <a:t> in </a:t>
            </a:r>
            <a:r>
              <a:rPr lang="pl-PL" sz="1800" dirty="0" err="1"/>
              <a:t>numbers</a:t>
            </a:r>
            <a:r>
              <a:rPr lang="pl-PL" sz="1800" dirty="0"/>
              <a:t> </a:t>
            </a:r>
          </a:p>
          <a:p>
            <a:r>
              <a:rPr lang="en-US" sz="1800" dirty="0" smtClean="0"/>
              <a:t>over </a:t>
            </a:r>
            <a:r>
              <a:rPr lang="en-US" sz="1800" dirty="0"/>
              <a:t>60-year experience in education and research </a:t>
            </a:r>
          </a:p>
          <a:p>
            <a:r>
              <a:rPr lang="en-US" sz="1800" dirty="0" smtClean="0"/>
              <a:t>the </a:t>
            </a:r>
            <a:r>
              <a:rPr lang="en-US" sz="1800" dirty="0"/>
              <a:t>biggest faculty in Poland (for ICT and CE&amp;R) </a:t>
            </a:r>
          </a:p>
          <a:p>
            <a:r>
              <a:rPr lang="pl-PL" sz="1800" dirty="0" smtClean="0"/>
              <a:t>Fields </a:t>
            </a:r>
            <a:r>
              <a:rPr lang="pl-PL" sz="1800" dirty="0"/>
              <a:t>of </a:t>
            </a:r>
            <a:r>
              <a:rPr lang="pl-PL" sz="1800" dirty="0" err="1"/>
              <a:t>study</a:t>
            </a:r>
            <a:r>
              <a:rPr lang="pl-PL" sz="1800" dirty="0"/>
              <a:t>: </a:t>
            </a:r>
          </a:p>
          <a:p>
            <a:pPr marL="0" indent="0">
              <a:buNone/>
            </a:pPr>
            <a:r>
              <a:rPr lang="pl-PL" sz="1800" dirty="0" smtClean="0"/>
              <a:t>	–</a:t>
            </a:r>
            <a:r>
              <a:rPr lang="pl-PL" sz="1800" dirty="0"/>
              <a:t>Control Engineering and </a:t>
            </a:r>
            <a:r>
              <a:rPr lang="pl-PL" sz="1800" dirty="0" err="1"/>
              <a:t>Robotics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r>
              <a:rPr lang="pl-PL" sz="1800" dirty="0" smtClean="0"/>
              <a:t>	–</a:t>
            </a:r>
            <a:r>
              <a:rPr lang="pl-PL" sz="1800" dirty="0"/>
              <a:t>Electronics </a:t>
            </a:r>
          </a:p>
          <a:p>
            <a:pPr marL="0" indent="0">
              <a:buNone/>
            </a:pPr>
            <a:r>
              <a:rPr lang="pl-PL" sz="1800" dirty="0" smtClean="0"/>
              <a:t>	–</a:t>
            </a:r>
            <a:r>
              <a:rPr lang="pl-PL" sz="1800" dirty="0" err="1"/>
              <a:t>Telecommunications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r>
              <a:rPr lang="pl-PL" sz="1800" dirty="0" smtClean="0"/>
              <a:t>	–</a:t>
            </a:r>
            <a:r>
              <a:rPr lang="pl-PL" sz="1800" dirty="0" err="1"/>
              <a:t>Informatics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r>
              <a:rPr lang="pl-PL" sz="1800" dirty="0" smtClean="0"/>
              <a:t>	–</a:t>
            </a:r>
            <a:r>
              <a:rPr lang="pl-PL" sz="1800" dirty="0" err="1"/>
              <a:t>Teleinformatics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r>
              <a:rPr lang="pl-PL" sz="1800" dirty="0" smtClean="0"/>
              <a:t>	</a:t>
            </a:r>
            <a:r>
              <a:rPr lang="en-US" sz="1800" dirty="0" smtClean="0"/>
              <a:t>- </a:t>
            </a:r>
            <a:r>
              <a:rPr lang="en-US" sz="1800" dirty="0"/>
              <a:t>Electronic and Computer Engineering (1st level of studies, in English)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	- </a:t>
            </a:r>
            <a:r>
              <a:rPr lang="pl-PL" sz="1800" dirty="0" err="1" smtClean="0"/>
              <a:t>Cybersecurity</a:t>
            </a:r>
            <a:r>
              <a:rPr lang="pl-PL" sz="1800" dirty="0" smtClean="0"/>
              <a:t> ( 1st </a:t>
            </a:r>
            <a:r>
              <a:rPr lang="pl-PL" sz="1800" dirty="0" err="1" smtClean="0"/>
              <a:t>level</a:t>
            </a:r>
            <a:r>
              <a:rPr lang="pl-PL" sz="1800" dirty="0" smtClean="0"/>
              <a:t> of </a:t>
            </a:r>
            <a:r>
              <a:rPr lang="pl-PL" sz="1800" dirty="0" err="1" smtClean="0"/>
              <a:t>studies</a:t>
            </a:r>
            <a:r>
              <a:rPr lang="pl-PL" sz="1800" dirty="0" smtClean="0"/>
              <a:t>, in </a:t>
            </a:r>
            <a:r>
              <a:rPr lang="pl-PL" sz="1800" dirty="0" err="1" smtClean="0"/>
              <a:t>Polish</a:t>
            </a:r>
            <a:r>
              <a:rPr lang="pl-PL" sz="1800" dirty="0" smtClean="0"/>
              <a:t>)</a:t>
            </a:r>
            <a:endParaRPr lang="en-US" sz="1800" dirty="0"/>
          </a:p>
          <a:p>
            <a:r>
              <a:rPr lang="pl-PL" sz="1800" dirty="0" err="1" smtClean="0"/>
              <a:t>over</a:t>
            </a:r>
            <a:r>
              <a:rPr lang="pl-PL" sz="1800" dirty="0" smtClean="0"/>
              <a:t> </a:t>
            </a:r>
            <a:r>
              <a:rPr lang="pl-PL" sz="1800" dirty="0"/>
              <a:t>6.000 </a:t>
            </a:r>
            <a:r>
              <a:rPr lang="pl-PL" sz="1800" dirty="0" err="1"/>
              <a:t>students</a:t>
            </a:r>
            <a:r>
              <a:rPr lang="pl-PL" sz="1800" dirty="0"/>
              <a:t> </a:t>
            </a:r>
          </a:p>
          <a:p>
            <a:r>
              <a:rPr lang="en-US" sz="1800" dirty="0" smtClean="0"/>
              <a:t>teaching </a:t>
            </a:r>
            <a:r>
              <a:rPr lang="en-US" sz="1800" dirty="0"/>
              <a:t>staff: ca. 200 persons (36 professors) </a:t>
            </a:r>
            <a:endParaRPr lang="pl-PL" sz="18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More info at:</a:t>
            </a:r>
            <a:r>
              <a:rPr lang="pl-PL" sz="1800" dirty="0">
                <a:solidFill>
                  <a:srgbClr val="FF0000"/>
                </a:solidFill>
              </a:rPr>
              <a:t> http://weka.pwr.edu.pl/o-wydziale/o-nas/materialy-informacyjne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sz="4000" b="1" dirty="0" smtClean="0"/>
              <a:t>The </a:t>
            </a:r>
            <a:r>
              <a:rPr lang="pl-PL" sz="4000" b="1" dirty="0" err="1"/>
              <a:t>Faculty</a:t>
            </a:r>
            <a:r>
              <a:rPr lang="pl-PL" sz="4000" b="1" dirty="0"/>
              <a:t> of Electronics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09252970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6179" y="1514913"/>
            <a:ext cx="3508057" cy="5256212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sz="4000" b="1" dirty="0" smtClean="0"/>
              <a:t>Laboratories </a:t>
            </a:r>
            <a:endParaRPr lang="pl-PL" sz="4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039" y="819036"/>
            <a:ext cx="4517260" cy="31860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039" y="4221088"/>
            <a:ext cx="451725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998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Where we are - the city map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sz="4000" b="1" dirty="0" smtClean="0"/>
              <a:t>The </a:t>
            </a:r>
            <a:r>
              <a:rPr lang="pl-PL" sz="4000" b="1" dirty="0" err="1"/>
              <a:t>Faculty</a:t>
            </a:r>
            <a:r>
              <a:rPr lang="pl-PL" sz="4000" b="1" dirty="0"/>
              <a:t> of Electronics </a:t>
            </a:r>
            <a:endParaRPr lang="pl-PL" sz="4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564904"/>
            <a:ext cx="7416824" cy="41764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797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b="1" dirty="0" smtClean="0"/>
              <a:t>The </a:t>
            </a:r>
            <a:r>
              <a:rPr lang="pl-PL" b="1" dirty="0" err="1"/>
              <a:t>Faculty</a:t>
            </a:r>
            <a:r>
              <a:rPr lang="pl-PL" b="1" dirty="0"/>
              <a:t> of Electronics </a:t>
            </a: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5575" y="1557338"/>
            <a:ext cx="8284724" cy="52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9365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q"/>
            </a:pPr>
            <a:r>
              <a:rPr lang="pl-PL" sz="2400" dirty="0" smtClean="0"/>
              <a:t> </a:t>
            </a:r>
            <a:r>
              <a:rPr lang="en-US" sz="2400" dirty="0" smtClean="0"/>
              <a:t>P</a:t>
            </a:r>
            <a:r>
              <a:rPr lang="pl-PL" sz="2400" dirty="0" smtClean="0"/>
              <a:t>er</a:t>
            </a:r>
            <a:r>
              <a:rPr lang="en-US" sz="2400" dirty="0" smtClean="0"/>
              <a:t>sons responsible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the </a:t>
            </a:r>
            <a:r>
              <a:rPr lang="pl-PL" sz="2400" dirty="0" err="1" smtClean="0"/>
              <a:t>faculty</a:t>
            </a:r>
            <a:endParaRPr lang="pl-PL" sz="2400" dirty="0" smtClean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Who will take care of you </a:t>
            </a:r>
            <a:r>
              <a:rPr lang="pl-PL" dirty="0"/>
              <a:t>…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458252" y="2736210"/>
            <a:ext cx="2769931" cy="369332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Second </a:t>
            </a:r>
            <a:r>
              <a:rPr lang="en-US" b="1" dirty="0" smtClean="0">
                <a:solidFill>
                  <a:srgbClr val="FFC000"/>
                </a:solidFill>
              </a:rPr>
              <a:t>coordinator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27584" y="2736210"/>
            <a:ext cx="2232248" cy="369332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First</a:t>
            </a:r>
            <a:r>
              <a:rPr lang="pl-PL" b="1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coordinator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588223" y="2718126"/>
            <a:ext cx="2231803" cy="369332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Assistant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27584" y="3352924"/>
            <a:ext cx="2232248" cy="24929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Dr Dariusz CABAN</a:t>
            </a:r>
          </a:p>
          <a:p>
            <a:endParaRPr lang="pl-PL" dirty="0" smtClean="0"/>
          </a:p>
          <a:p>
            <a:r>
              <a:rPr lang="pl-PL" dirty="0" err="1"/>
              <a:t>r</a:t>
            </a:r>
            <a:r>
              <a:rPr lang="pl-PL" dirty="0" err="1" smtClean="0"/>
              <a:t>oom</a:t>
            </a:r>
            <a:r>
              <a:rPr lang="pl-PL" dirty="0" smtClean="0"/>
              <a:t> 226</a:t>
            </a:r>
          </a:p>
          <a:p>
            <a:r>
              <a:rPr lang="pl-PL" dirty="0" err="1"/>
              <a:t>b</a:t>
            </a:r>
            <a:r>
              <a:rPr lang="pl-PL" dirty="0" err="1" smtClean="0"/>
              <a:t>uilding</a:t>
            </a:r>
            <a:r>
              <a:rPr lang="pl-PL" dirty="0" smtClean="0"/>
              <a:t> C-3</a:t>
            </a:r>
          </a:p>
          <a:p>
            <a:endParaRPr lang="pl-PL" sz="1200" dirty="0" smtClean="0"/>
          </a:p>
          <a:p>
            <a:r>
              <a:rPr lang="en-US" sz="1200" dirty="0" smtClean="0"/>
              <a:t>dariusz.caban@pwr.wroc.pl</a:t>
            </a:r>
            <a:endParaRPr lang="pl-PL" dirty="0" smtClean="0"/>
          </a:p>
          <a:p>
            <a:endParaRPr lang="pl-PL" dirty="0"/>
          </a:p>
          <a:p>
            <a:r>
              <a:rPr lang="pl-PL" sz="1400" dirty="0" err="1" smtClean="0"/>
              <a:t>Responsibility</a:t>
            </a:r>
            <a:r>
              <a:rPr lang="pl-PL" sz="1400" dirty="0" smtClean="0"/>
              <a:t> </a:t>
            </a:r>
            <a:r>
              <a:rPr lang="pl-PL" sz="1400" dirty="0" err="1" smtClean="0"/>
              <a:t>area</a:t>
            </a:r>
            <a:r>
              <a:rPr lang="pl-PL" sz="1400" dirty="0" smtClean="0"/>
              <a:t>: </a:t>
            </a:r>
          </a:p>
          <a:p>
            <a:r>
              <a:rPr lang="pl-PL" sz="1400" dirty="0" smtClean="0"/>
              <a:t>- </a:t>
            </a:r>
            <a:r>
              <a:rPr lang="pl-PL" sz="1400" dirty="0" err="1" smtClean="0"/>
              <a:t>informatics</a:t>
            </a:r>
            <a:r>
              <a:rPr lang="pl-PL" sz="1400" dirty="0" smtClean="0"/>
              <a:t> </a:t>
            </a:r>
          </a:p>
          <a:p>
            <a:r>
              <a:rPr lang="pl-PL" sz="1400" dirty="0" smtClean="0"/>
              <a:t>- </a:t>
            </a:r>
            <a:r>
              <a:rPr lang="pl-PL" sz="1400" dirty="0" err="1" smtClean="0"/>
              <a:t>control</a:t>
            </a:r>
            <a:endParaRPr lang="pl-PL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458252" y="3348732"/>
            <a:ext cx="2769932" cy="24929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Prof. Piotr SŁOBODZIAN</a:t>
            </a:r>
          </a:p>
          <a:p>
            <a:endParaRPr lang="pl-PL" dirty="0" smtClean="0"/>
          </a:p>
          <a:p>
            <a:r>
              <a:rPr lang="pl-PL" dirty="0" err="1" smtClean="0"/>
              <a:t>room</a:t>
            </a:r>
            <a:r>
              <a:rPr lang="pl-PL" dirty="0" smtClean="0"/>
              <a:t> 808</a:t>
            </a:r>
          </a:p>
          <a:p>
            <a:r>
              <a:rPr lang="pl-PL" dirty="0" err="1"/>
              <a:t>b</a:t>
            </a:r>
            <a:r>
              <a:rPr lang="pl-PL" dirty="0" err="1" smtClean="0"/>
              <a:t>uilding</a:t>
            </a:r>
            <a:r>
              <a:rPr lang="pl-PL" dirty="0" smtClean="0"/>
              <a:t> C-5</a:t>
            </a:r>
          </a:p>
          <a:p>
            <a:endParaRPr lang="pl-PL" sz="1200" dirty="0" smtClean="0"/>
          </a:p>
          <a:p>
            <a:r>
              <a:rPr lang="pl-PL" sz="1200" dirty="0"/>
              <a:t>piotr.slobodzian@pwr.wroc.pl</a:t>
            </a:r>
          </a:p>
          <a:p>
            <a:endParaRPr lang="pl-PL" dirty="0"/>
          </a:p>
          <a:p>
            <a:r>
              <a:rPr lang="pl-PL" sz="1400" dirty="0" err="1"/>
              <a:t>Responsibility</a:t>
            </a:r>
            <a:r>
              <a:rPr lang="pl-PL" sz="1400" dirty="0"/>
              <a:t> </a:t>
            </a:r>
            <a:r>
              <a:rPr lang="pl-PL" sz="1400" dirty="0" err="1" smtClean="0"/>
              <a:t>area</a:t>
            </a:r>
            <a:r>
              <a:rPr lang="pl-PL" sz="1400" dirty="0" smtClean="0"/>
              <a:t>: </a:t>
            </a:r>
          </a:p>
          <a:p>
            <a:r>
              <a:rPr lang="pl-PL" sz="1400" dirty="0" smtClean="0"/>
              <a:t>- </a:t>
            </a:r>
            <a:r>
              <a:rPr lang="pl-PL" sz="1400" dirty="0" err="1" smtClean="0"/>
              <a:t>telecommunications</a:t>
            </a:r>
            <a:endParaRPr lang="pl-PL" sz="1400" dirty="0" smtClean="0"/>
          </a:p>
          <a:p>
            <a:r>
              <a:rPr lang="pl-PL" sz="1400" dirty="0" smtClean="0"/>
              <a:t>- </a:t>
            </a:r>
            <a:r>
              <a:rPr lang="pl-PL" sz="1400" dirty="0" err="1" smtClean="0"/>
              <a:t>electronics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587778" y="3348731"/>
            <a:ext cx="2232248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Ms. Anna KOLMAN</a:t>
            </a:r>
          </a:p>
          <a:p>
            <a:endParaRPr lang="pl-PL" dirty="0" smtClean="0"/>
          </a:p>
          <a:p>
            <a:r>
              <a:rPr lang="pl-PL" dirty="0" err="1"/>
              <a:t>r</a:t>
            </a:r>
            <a:r>
              <a:rPr lang="pl-PL" dirty="0" err="1" smtClean="0"/>
              <a:t>oom</a:t>
            </a:r>
            <a:r>
              <a:rPr lang="pl-PL" dirty="0" smtClean="0"/>
              <a:t> 108</a:t>
            </a:r>
          </a:p>
          <a:p>
            <a:r>
              <a:rPr lang="pl-PL" dirty="0" err="1"/>
              <a:t>b</a:t>
            </a:r>
            <a:r>
              <a:rPr lang="pl-PL" dirty="0" err="1" smtClean="0"/>
              <a:t>uilding</a:t>
            </a:r>
            <a:r>
              <a:rPr lang="pl-PL" dirty="0" smtClean="0"/>
              <a:t> C-5</a:t>
            </a:r>
          </a:p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699792" y="6107661"/>
            <a:ext cx="44644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and …. </a:t>
            </a:r>
            <a:r>
              <a:rPr lang="pl-PL" dirty="0"/>
              <a:t>t</a:t>
            </a:r>
            <a:r>
              <a:rPr lang="pl-PL" dirty="0" smtClean="0"/>
              <a:t>he </a:t>
            </a:r>
            <a:r>
              <a:rPr lang="pl-PL" b="1" dirty="0" smtClean="0"/>
              <a:t>International Office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178163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748" y="1124744"/>
            <a:ext cx="2842403" cy="20162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SzPct val="80000"/>
              <a:buFont typeface="Wingdings" pitchFamily="2" charset="2"/>
              <a:buChar char="q"/>
            </a:pPr>
            <a:r>
              <a:rPr lang="pl-PL" sz="2400" dirty="0" smtClean="0"/>
              <a:t> ID </a:t>
            </a:r>
            <a:r>
              <a:rPr lang="pl-PL" sz="2400" dirty="0" err="1" smtClean="0"/>
              <a:t>number</a:t>
            </a:r>
            <a:endParaRPr lang="pl-PL" sz="2400" dirty="0" smtClean="0"/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required for various purposes at WUT</a:t>
            </a:r>
            <a:r>
              <a:rPr lang="pl-PL" sz="2000" dirty="0" smtClean="0"/>
              <a:t>:</a:t>
            </a:r>
            <a:endParaRPr lang="en-US" sz="2000" dirty="0" smtClean="0"/>
          </a:p>
          <a:p>
            <a:pPr lvl="2">
              <a:buSzPct val="100000"/>
              <a:buFont typeface="Trebuchet MS" pitchFamily="34" charset="0"/>
              <a:buChar char="–"/>
            </a:pPr>
            <a:r>
              <a:rPr lang="pl-PL" sz="1800" dirty="0">
                <a:solidFill>
                  <a:srgbClr val="000000"/>
                </a:solidFill>
              </a:rPr>
              <a:t>t</a:t>
            </a:r>
            <a:r>
              <a:rPr lang="pl-PL" sz="1800" dirty="0" smtClean="0">
                <a:solidFill>
                  <a:srgbClr val="000000"/>
                </a:solidFill>
              </a:rPr>
              <a:t>he </a:t>
            </a:r>
            <a:r>
              <a:rPr lang="en-US" sz="1800" dirty="0" smtClean="0">
                <a:solidFill>
                  <a:srgbClr val="000000"/>
                </a:solidFill>
              </a:rPr>
              <a:t>enrolment</a:t>
            </a:r>
            <a:r>
              <a:rPr lang="pl-PL" sz="1800" dirty="0" smtClean="0">
                <a:solidFill>
                  <a:srgbClr val="000000"/>
                </a:solidFill>
              </a:rPr>
              <a:t> on </a:t>
            </a:r>
            <a:r>
              <a:rPr lang="en-US" sz="1800" dirty="0" smtClean="0">
                <a:solidFill>
                  <a:srgbClr val="000000"/>
                </a:solidFill>
              </a:rPr>
              <a:t>courses</a:t>
            </a:r>
          </a:p>
          <a:p>
            <a:pPr lvl="2">
              <a:buSzPct val="100000"/>
              <a:buFont typeface="Trebuchet MS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</a:rPr>
              <a:t>library</a:t>
            </a:r>
          </a:p>
          <a:p>
            <a:pPr lvl="2">
              <a:buSzPct val="100000"/>
              <a:buFont typeface="Trebuchet MS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</a:rPr>
              <a:t>access to </a:t>
            </a:r>
            <a:r>
              <a:rPr lang="pl-PL" sz="1800" dirty="0" smtClean="0">
                <a:solidFill>
                  <a:srgbClr val="000000"/>
                </a:solidFill>
              </a:rPr>
              <a:t>the </a:t>
            </a:r>
            <a:r>
              <a:rPr lang="en-US" sz="1800" dirty="0" smtClean="0">
                <a:solidFill>
                  <a:srgbClr val="000000"/>
                </a:solidFill>
              </a:rPr>
              <a:t>information system </a:t>
            </a:r>
            <a:endParaRPr lang="pl-PL" sz="1800" dirty="0" smtClean="0">
              <a:solidFill>
                <a:srgbClr val="000000"/>
              </a:solidFill>
            </a:endParaRPr>
          </a:p>
          <a:p>
            <a:pPr lvl="3">
              <a:buSzPct val="100000"/>
              <a:buFont typeface="Trebuchet MS" pitchFamily="34" charset="0"/>
              <a:buChar char="–"/>
            </a:pPr>
            <a:r>
              <a:rPr lang="pl-PL" sz="1400" dirty="0" smtClean="0">
                <a:solidFill>
                  <a:srgbClr val="000000"/>
                </a:solidFill>
              </a:rPr>
              <a:t>EDUKACJA.CL</a:t>
            </a:r>
          </a:p>
          <a:p>
            <a:pPr lvl="3">
              <a:buSzPct val="100000"/>
              <a:buFont typeface="Trebuchet MS" pitchFamily="34" charset="0"/>
              <a:buChar char="–"/>
            </a:pPr>
            <a:r>
              <a:rPr lang="pl-PL" sz="1400" dirty="0" smtClean="0">
                <a:solidFill>
                  <a:srgbClr val="000000"/>
                </a:solidFill>
              </a:rPr>
              <a:t>JSOS</a:t>
            </a:r>
          </a:p>
          <a:p>
            <a:pPr lvl="3">
              <a:buSzPct val="100000"/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rgbClr val="C00000"/>
                </a:solidFill>
              </a:rPr>
              <a:t>Bartosz </a:t>
            </a:r>
            <a:r>
              <a:rPr lang="pl-PL" sz="2000" dirty="0">
                <a:solidFill>
                  <a:srgbClr val="C00000"/>
                </a:solidFill>
              </a:rPr>
              <a:t>Staszczak </a:t>
            </a:r>
            <a:r>
              <a:rPr lang="pl-PL" sz="2000" dirty="0" err="1">
                <a:solidFill>
                  <a:srgbClr val="C00000"/>
                </a:solidFill>
              </a:rPr>
              <a:t>office</a:t>
            </a:r>
            <a:r>
              <a:rPr lang="pl-PL" sz="2000" dirty="0">
                <a:solidFill>
                  <a:srgbClr val="C00000"/>
                </a:solidFill>
              </a:rPr>
              <a:t> ( 12 C-3)</a:t>
            </a:r>
            <a:endParaRPr lang="en-US" sz="2000" dirty="0">
              <a:solidFill>
                <a:srgbClr val="C00000"/>
              </a:solidFill>
            </a:endParaRPr>
          </a:p>
          <a:p>
            <a:pPr marL="1371600" lvl="3" indent="0">
              <a:buSzPct val="100000"/>
              <a:buNone/>
            </a:pPr>
            <a:endParaRPr lang="pl-PL" sz="1400" dirty="0" smtClean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buSzPct val="80000"/>
              <a:buFont typeface="Wingdings" pitchFamily="2" charset="2"/>
              <a:buChar char="q"/>
            </a:pPr>
            <a:r>
              <a:rPr lang="pl-PL" sz="2400" dirty="0" smtClean="0"/>
              <a:t>ID </a:t>
            </a:r>
            <a:r>
              <a:rPr lang="pl-PL" sz="2400" dirty="0" err="1" smtClean="0"/>
              <a:t>card</a:t>
            </a:r>
            <a:r>
              <a:rPr lang="pl-PL" sz="2400" dirty="0" smtClean="0"/>
              <a:t> </a:t>
            </a:r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en-US" sz="2000" dirty="0" smtClean="0"/>
              <a:t>certify your ID number and your identity</a:t>
            </a:r>
            <a:endParaRPr lang="pl-PL" sz="2000" dirty="0" smtClean="0"/>
          </a:p>
          <a:p>
            <a:pPr lvl="1">
              <a:buSzPct val="100000"/>
              <a:buFont typeface="Wingdings" pitchFamily="2" charset="2"/>
              <a:buChar char="§"/>
            </a:pPr>
            <a:r>
              <a:rPr lang="pl-PL" sz="2000" dirty="0" err="1" smtClean="0"/>
              <a:t>give</a:t>
            </a:r>
            <a:r>
              <a:rPr lang="pl-PL" sz="2000" dirty="0" smtClean="0"/>
              <a:t> </a:t>
            </a:r>
            <a:r>
              <a:rPr lang="pl-PL" sz="2000" dirty="0" err="1" smtClean="0"/>
              <a:t>you</a:t>
            </a:r>
            <a:r>
              <a:rPr lang="pl-PL" sz="2000" dirty="0" smtClean="0"/>
              <a:t> a </a:t>
            </a:r>
            <a:r>
              <a:rPr lang="pl-PL" sz="2000" dirty="0" err="1" smtClean="0"/>
              <a:t>discount</a:t>
            </a:r>
            <a:r>
              <a:rPr lang="pl-PL" sz="2000" dirty="0" smtClean="0"/>
              <a:t> on </a:t>
            </a:r>
            <a:r>
              <a:rPr lang="pl-PL" sz="2000" dirty="0" err="1" smtClean="0"/>
              <a:t>acces</a:t>
            </a:r>
            <a:r>
              <a:rPr lang="pl-PL" sz="2000" dirty="0" smtClean="0"/>
              <a:t> to:</a:t>
            </a:r>
          </a:p>
          <a:p>
            <a:pPr lvl="2">
              <a:buSzPct val="100000"/>
              <a:buFont typeface="Trebuchet MS" pitchFamily="34" charset="0"/>
              <a:buChar char="–"/>
            </a:pPr>
            <a:r>
              <a:rPr lang="pl-PL" sz="1800" dirty="0">
                <a:solidFill>
                  <a:srgbClr val="000000"/>
                </a:solidFill>
              </a:rPr>
              <a:t>p</a:t>
            </a:r>
            <a:r>
              <a:rPr lang="pl-PL" sz="1800" dirty="0" smtClean="0">
                <a:solidFill>
                  <a:srgbClr val="000000"/>
                </a:solidFill>
              </a:rPr>
              <a:t>ublic </a:t>
            </a:r>
            <a:r>
              <a:rPr lang="pl-PL" sz="1800" dirty="0" err="1" smtClean="0">
                <a:solidFill>
                  <a:srgbClr val="000000"/>
                </a:solidFill>
              </a:rPr>
              <a:t>city</a:t>
            </a:r>
            <a:r>
              <a:rPr lang="pl-PL" sz="1800" dirty="0" smtClean="0">
                <a:solidFill>
                  <a:srgbClr val="000000"/>
                </a:solidFill>
              </a:rPr>
              <a:t> transport (50%)</a:t>
            </a:r>
            <a:endParaRPr lang="en-US" sz="1800" dirty="0">
              <a:solidFill>
                <a:srgbClr val="000000"/>
              </a:solidFill>
            </a:endParaRPr>
          </a:p>
          <a:p>
            <a:pPr lvl="2">
              <a:buSzPct val="100000"/>
              <a:buFont typeface="Trebuchet MS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</a:rPr>
              <a:t>cinema, theatre, museums etc.</a:t>
            </a:r>
          </a:p>
          <a:p>
            <a:pPr lvl="2">
              <a:buSzPct val="100000"/>
              <a:buFont typeface="Trebuchet MS" pitchFamily="34" charset="0"/>
              <a:buChar char="–"/>
            </a:pPr>
            <a:r>
              <a:rPr lang="en-US" sz="1800" dirty="0" smtClean="0">
                <a:solidFill>
                  <a:srgbClr val="000000"/>
                </a:solidFill>
              </a:rPr>
              <a:t>other events</a:t>
            </a:r>
            <a:endParaRPr lang="pl-PL" sz="1800" dirty="0" smtClean="0">
              <a:solidFill>
                <a:srgbClr val="000000"/>
              </a:solidFill>
            </a:endParaRPr>
          </a:p>
          <a:p>
            <a:pPr lvl="3">
              <a:buSzPct val="100000"/>
              <a:buFont typeface="Wingdings" pitchFamily="2" charset="2"/>
              <a:buChar char="§"/>
            </a:pPr>
            <a:r>
              <a:rPr lang="pl-PL" sz="2000" dirty="0" err="1" smtClean="0">
                <a:solidFill>
                  <a:srgbClr val="C00000"/>
                </a:solidFill>
              </a:rPr>
              <a:t>where</a:t>
            </a:r>
            <a:r>
              <a:rPr lang="pl-PL" sz="2000" dirty="0" smtClean="0">
                <a:solidFill>
                  <a:srgbClr val="C00000"/>
                </a:solidFill>
              </a:rPr>
              <a:t> to </a:t>
            </a:r>
            <a:r>
              <a:rPr lang="en-US" sz="2000" dirty="0" smtClean="0">
                <a:solidFill>
                  <a:srgbClr val="C00000"/>
                </a:solidFill>
              </a:rPr>
              <a:t>receive</a:t>
            </a:r>
            <a:r>
              <a:rPr lang="pl-PL" sz="2000" dirty="0" smtClean="0">
                <a:solidFill>
                  <a:srgbClr val="C00000"/>
                </a:solidFill>
              </a:rPr>
              <a:t>: </a:t>
            </a:r>
            <a:r>
              <a:rPr lang="pl-PL" sz="2000" dirty="0" err="1" smtClean="0">
                <a:solidFill>
                  <a:srgbClr val="C00000"/>
                </a:solidFill>
              </a:rPr>
              <a:t>at</a:t>
            </a:r>
            <a:r>
              <a:rPr lang="pl-PL" sz="2000" dirty="0" smtClean="0">
                <a:solidFill>
                  <a:srgbClr val="C00000"/>
                </a:solidFill>
              </a:rPr>
              <a:t> Ms. </a:t>
            </a:r>
            <a:r>
              <a:rPr lang="pl-PL" sz="2000" dirty="0" err="1" smtClean="0">
                <a:solidFill>
                  <a:srgbClr val="C00000"/>
                </a:solidFill>
              </a:rPr>
              <a:t>Kolman’s</a:t>
            </a:r>
            <a:r>
              <a:rPr lang="pl-PL" sz="2000" dirty="0" smtClean="0">
                <a:solidFill>
                  <a:srgbClr val="C00000"/>
                </a:solidFill>
              </a:rPr>
              <a:t> </a:t>
            </a:r>
            <a:r>
              <a:rPr lang="pl-PL" sz="2000" dirty="0" err="1">
                <a:solidFill>
                  <a:srgbClr val="C00000"/>
                </a:solidFill>
              </a:rPr>
              <a:t>office</a:t>
            </a:r>
            <a:r>
              <a:rPr lang="pl-PL" sz="2000" dirty="0">
                <a:solidFill>
                  <a:srgbClr val="C00000"/>
                </a:solidFill>
              </a:rPr>
              <a:t> </a:t>
            </a:r>
          </a:p>
          <a:p>
            <a:pPr lvl="2">
              <a:buSzPct val="100000"/>
              <a:buFont typeface="Trebuchet MS" pitchFamily="34" charset="0"/>
              <a:buChar char="–"/>
            </a:pPr>
            <a:endParaRPr lang="pl-PL" sz="2800" dirty="0"/>
          </a:p>
          <a:p>
            <a:pPr marL="0" indent="0">
              <a:buSzPct val="80000"/>
              <a:buNone/>
            </a:pPr>
            <a:endParaRPr lang="en-US" sz="28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Student’s ID at </a:t>
            </a:r>
            <a:r>
              <a:rPr lang="en-US" dirty="0" smtClean="0"/>
              <a:t>W</a:t>
            </a:r>
            <a:r>
              <a:rPr lang="pl-PL" dirty="0" smtClean="0"/>
              <a:t>r</a:t>
            </a:r>
            <a:r>
              <a:rPr lang="en-US" dirty="0" smtClean="0"/>
              <a:t>U</a:t>
            </a:r>
            <a:r>
              <a:rPr lang="pl-PL" dirty="0" smtClean="0"/>
              <a:t>S</a:t>
            </a:r>
            <a:r>
              <a:rPr lang="en-US" dirty="0" smtClean="0"/>
              <a:t>T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 rot="5400000">
            <a:off x="7092857" y="3540025"/>
            <a:ext cx="327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n-US" sz="1200" dirty="0" smtClean="0">
                <a:solidFill>
                  <a:srgbClr val="C00000"/>
                </a:solidFill>
              </a:rPr>
              <a:t>Web page access to EDUKACJA.CL</a:t>
            </a:r>
          </a:p>
          <a:p>
            <a:pPr marL="0" lvl="2" algn="ctr"/>
            <a:r>
              <a:rPr lang="pl-PL" sz="1200" dirty="0" smtClean="0">
                <a:solidFill>
                  <a:srgbClr val="C00000"/>
                </a:solidFill>
              </a:rPr>
              <a:t>https</a:t>
            </a:r>
            <a:r>
              <a:rPr lang="pl-PL" sz="1200" dirty="0">
                <a:solidFill>
                  <a:srgbClr val="C00000"/>
                </a:solidFill>
              </a:rPr>
              <a:t>://rekrutacja.pwr.wroc.pl/EdukacjaWeb</a:t>
            </a:r>
            <a:r>
              <a:rPr lang="pl-PL" sz="1200" dirty="0" smtClean="0">
                <a:solidFill>
                  <a:srgbClr val="C00000"/>
                </a:solidFill>
              </a:rPr>
              <a:t>/</a:t>
            </a:r>
            <a:endParaRPr lang="pl-PL" sz="1200" dirty="0">
              <a:solidFill>
                <a:srgbClr val="C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48" y="3591116"/>
            <a:ext cx="2656278" cy="25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21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9" y="0"/>
            <a:ext cx="1170051" cy="819036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The academic </a:t>
            </a:r>
            <a:r>
              <a:rPr lang="en-US" sz="2400" dirty="0" smtClean="0"/>
              <a:t>calendar</a:t>
            </a:r>
            <a:r>
              <a:rPr lang="pl-PL" sz="2400" dirty="0" smtClean="0"/>
              <a:t>  - m</a:t>
            </a:r>
            <a:r>
              <a:rPr lang="en-US" sz="2400" dirty="0" smtClean="0"/>
              <a:t>ore </a:t>
            </a:r>
            <a:r>
              <a:rPr lang="en-US" sz="2400" dirty="0"/>
              <a:t>info at</a:t>
            </a:r>
            <a:r>
              <a:rPr lang="pl-PL" sz="2400" dirty="0"/>
              <a:t>: </a:t>
            </a:r>
            <a:r>
              <a:rPr lang="pl-PL" sz="2000" dirty="0">
                <a:solidFill>
                  <a:srgbClr val="FF0000"/>
                </a:solidFill>
              </a:rPr>
              <a:t>http://pwr.edu.pl/studenci/kalendarz-akademicki</a:t>
            </a:r>
            <a:endParaRPr lang="en-US" sz="2000" dirty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r>
              <a:rPr lang="pl-PL" sz="1600" b="1" dirty="0">
                <a:latin typeface="Arial" charset="0"/>
                <a:cs typeface="Arial" charset="0"/>
              </a:rPr>
              <a:t>ACADEMIC YEAR </a:t>
            </a:r>
            <a:r>
              <a:rPr lang="pl-PL" sz="1600" b="1" dirty="0" smtClean="0">
                <a:latin typeface="Arial" charset="0"/>
                <a:cs typeface="Arial" charset="0"/>
              </a:rPr>
              <a:t>2017/18</a:t>
            </a:r>
            <a:r>
              <a:rPr lang="pl-PL" sz="1600" b="1" dirty="0">
                <a:latin typeface="Arial" charset="0"/>
                <a:cs typeface="Arial" charset="0"/>
              </a:rPr>
              <a:t/>
            </a:r>
            <a:br>
              <a:rPr lang="pl-PL" sz="1600" b="1" dirty="0">
                <a:latin typeface="Arial" charset="0"/>
                <a:cs typeface="Arial" charset="0"/>
              </a:rPr>
            </a:br>
            <a:r>
              <a:rPr lang="pl-PL" sz="1600" dirty="0" err="1" smtClean="0">
                <a:solidFill>
                  <a:srgbClr val="C00000"/>
                </a:solidFill>
                <a:cs typeface="Arial" charset="0"/>
              </a:rPr>
              <a:t>Summer</a:t>
            </a:r>
            <a:r>
              <a:rPr lang="pl-PL" sz="1600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pl-PL" sz="1600" dirty="0" err="1" smtClean="0">
                <a:solidFill>
                  <a:srgbClr val="C00000"/>
                </a:solidFill>
                <a:cs typeface="Arial" charset="0"/>
              </a:rPr>
              <a:t>semester</a:t>
            </a:r>
            <a:r>
              <a:rPr lang="pl-PL" sz="16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– </a:t>
            </a:r>
            <a:r>
              <a:rPr lang="pl-PL" sz="1600" dirty="0">
                <a:solidFill>
                  <a:srgbClr val="C00000"/>
                </a:solidFill>
                <a:cs typeface="Arial" charset="0"/>
              </a:rPr>
              <a:t>15 </a:t>
            </a:r>
            <a:r>
              <a:rPr lang="pl-PL" sz="1600" dirty="0" err="1" smtClean="0">
                <a:solidFill>
                  <a:srgbClr val="C00000"/>
                </a:solidFill>
                <a:cs typeface="Arial" charset="0"/>
              </a:rPr>
              <a:t>weeks</a:t>
            </a:r>
            <a:endParaRPr lang="pl-PL" sz="1600" dirty="0" smtClean="0">
              <a:solidFill>
                <a:srgbClr val="C00000"/>
              </a:solidFill>
              <a:cs typeface="Arial" charset="0"/>
            </a:endParaRPr>
          </a:p>
          <a:p>
            <a:pPr marL="0" lvl="0" indent="0" algn="ctr">
              <a:buNone/>
            </a:pPr>
            <a:endParaRPr lang="pl-PL" sz="1600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0" lvl="0" indent="0" algn="ctr">
              <a:buNone/>
            </a:pPr>
            <a:endParaRPr lang="pl-PL" sz="1600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 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pl-PL" dirty="0" smtClean="0"/>
              <a:t>Courses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64" y="2876071"/>
            <a:ext cx="8257687" cy="37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068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1-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654</Words>
  <Application>Microsoft Office PowerPoint</Application>
  <PresentationFormat>Pokaz na ekranie (4:3)</PresentationFormat>
  <Paragraphs>144</Paragraphs>
  <Slides>14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</vt:lpstr>
      <vt:lpstr>szablon1-PL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Aleksander Łukowicz</dc:creator>
  <cp:lastModifiedBy>Anna Kolman</cp:lastModifiedBy>
  <cp:revision>82</cp:revision>
  <dcterms:created xsi:type="dcterms:W3CDTF">2015-03-09T09:58:09Z</dcterms:created>
  <dcterms:modified xsi:type="dcterms:W3CDTF">2018-02-08T13:33:51Z</dcterms:modified>
</cp:coreProperties>
</file>